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handoutMasterIdLst>
    <p:handoutMasterId r:id="rId26"/>
  </p:handoutMasterIdLst>
  <p:sldIdLst>
    <p:sldId id="303" r:id="rId2"/>
    <p:sldId id="301" r:id="rId3"/>
    <p:sldId id="307" r:id="rId4"/>
    <p:sldId id="311" r:id="rId5"/>
    <p:sldId id="315" r:id="rId6"/>
    <p:sldId id="308" r:id="rId7"/>
    <p:sldId id="309" r:id="rId8"/>
    <p:sldId id="324" r:id="rId9"/>
    <p:sldId id="317" r:id="rId10"/>
    <p:sldId id="318" r:id="rId11"/>
    <p:sldId id="320" r:id="rId12"/>
    <p:sldId id="310" r:id="rId13"/>
    <p:sldId id="321" r:id="rId14"/>
    <p:sldId id="322" r:id="rId15"/>
    <p:sldId id="323" r:id="rId16"/>
    <p:sldId id="316" r:id="rId17"/>
    <p:sldId id="326" r:id="rId18"/>
    <p:sldId id="313" r:id="rId19"/>
    <p:sldId id="325" r:id="rId20"/>
    <p:sldId id="312" r:id="rId21"/>
    <p:sldId id="319" r:id="rId22"/>
    <p:sldId id="314" r:id="rId23"/>
    <p:sldId id="256" r:id="rId24"/>
  </p:sldIdLst>
  <p:sldSz cx="9144000" cy="5143500" type="screen16x9"/>
  <p:notesSz cx="9144000" cy="6858000"/>
  <p:defaultTextStyle>
    <a:defPPr>
      <a:defRPr lang="en-US"/>
    </a:defPPr>
    <a:lvl1pPr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Rockwell" charset="0"/>
        <a:ea typeface="MS PGothic" charset="0"/>
        <a:cs typeface="MS PGothic" charset="0"/>
      </a:defRPr>
    </a:lvl5pPr>
    <a:lvl6pPr marL="2286000" algn="l" defTabSz="457200" rtl="0" eaLnBrk="1" latinLnBrk="0" hangingPunct="1">
      <a:defRPr kern="1200">
        <a:solidFill>
          <a:schemeClr val="tx1"/>
        </a:solidFill>
        <a:latin typeface="Rockwell" charset="0"/>
        <a:ea typeface="MS PGothic" charset="0"/>
        <a:cs typeface="MS PGothic" charset="0"/>
      </a:defRPr>
    </a:lvl6pPr>
    <a:lvl7pPr marL="2743200" algn="l" defTabSz="457200" rtl="0" eaLnBrk="1" latinLnBrk="0" hangingPunct="1">
      <a:defRPr kern="1200">
        <a:solidFill>
          <a:schemeClr val="tx1"/>
        </a:solidFill>
        <a:latin typeface="Rockwell" charset="0"/>
        <a:ea typeface="MS PGothic" charset="0"/>
        <a:cs typeface="MS PGothic" charset="0"/>
      </a:defRPr>
    </a:lvl7pPr>
    <a:lvl8pPr marL="3200400" algn="l" defTabSz="457200" rtl="0" eaLnBrk="1" latinLnBrk="0" hangingPunct="1">
      <a:defRPr kern="1200">
        <a:solidFill>
          <a:schemeClr val="tx1"/>
        </a:solidFill>
        <a:latin typeface="Rockwell" charset="0"/>
        <a:ea typeface="MS PGothic" charset="0"/>
        <a:cs typeface="MS PGothic" charset="0"/>
      </a:defRPr>
    </a:lvl8pPr>
    <a:lvl9pPr marL="3657600" algn="l" defTabSz="457200" rtl="0" eaLnBrk="1" latinLnBrk="0" hangingPunct="1">
      <a:defRPr kern="1200">
        <a:solidFill>
          <a:schemeClr val="tx1"/>
        </a:solidFill>
        <a:latin typeface="Rockwell" charset="0"/>
        <a:ea typeface="MS PGothic" charset="0"/>
        <a:cs typeface="MS PGothic"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4"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462C"/>
    <a:srgbClr val="FF4A21"/>
    <a:srgbClr val="00529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00" autoAdjust="0"/>
    <p:restoredTop sz="85026" autoAdjust="0"/>
  </p:normalViewPr>
  <p:slideViewPr>
    <p:cSldViewPr snapToGrid="0" snapToObjects="1">
      <p:cViewPr varScale="1">
        <p:scale>
          <a:sx n="81" d="100"/>
          <a:sy n="81" d="100"/>
        </p:scale>
        <p:origin x="1296" y="78"/>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eaLnBrk="1" hangingPunct="1">
              <a:defRPr sz="1200">
                <a:latin typeface="Rockwell" charset="0"/>
                <a:ea typeface="ＭＳ Ｐゴシック" charset="0"/>
                <a:cs typeface="ＭＳ Ｐゴシック" charset="0"/>
              </a:defRPr>
            </a:lvl1pPr>
          </a:lstStyle>
          <a:p>
            <a:pPr>
              <a:defRPr/>
            </a:pPr>
            <a:endParaRPr lang="en-US"/>
          </a:p>
        </p:txBody>
      </p:sp>
      <p:sp>
        <p:nvSpPr>
          <p:cNvPr id="3" name="Date Placeholder 2"/>
          <p:cNvSpPr>
            <a:spLocks noGrp="1"/>
          </p:cNvSpPr>
          <p:nvPr>
            <p:ph type="dt" sz="quarter"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fld id="{EAC6E28A-33A3-DB4F-9F93-D3B0C6596826}" type="datetimeFigureOut">
              <a:rPr lang="en-US"/>
              <a:pPr>
                <a:defRPr/>
              </a:pPr>
              <a:t>12/11/2017</a:t>
            </a:fld>
            <a:endParaRPr lang="en-US"/>
          </a:p>
        </p:txBody>
      </p:sp>
      <p:sp>
        <p:nvSpPr>
          <p:cNvPr id="4" name="Footer Placeholder 3"/>
          <p:cNvSpPr>
            <a:spLocks noGrp="1"/>
          </p:cNvSpPr>
          <p:nvPr>
            <p:ph type="ftr" sz="quarter" idx="2"/>
          </p:nvPr>
        </p:nvSpPr>
        <p:spPr>
          <a:xfrm>
            <a:off x="0" y="6513513"/>
            <a:ext cx="3962400" cy="342900"/>
          </a:xfrm>
          <a:prstGeom prst="rect">
            <a:avLst/>
          </a:prstGeom>
        </p:spPr>
        <p:txBody>
          <a:bodyPr vert="horz" lIns="91440" tIns="45720" rIns="91440" bIns="45720" rtlCol="0" anchor="b"/>
          <a:lstStyle>
            <a:lvl1pPr algn="l" eaLnBrk="1" hangingPunct="1">
              <a:defRPr sz="1200">
                <a:latin typeface="Rockwell" charset="0"/>
                <a:ea typeface="ＭＳ Ｐゴシック" charset="0"/>
                <a:cs typeface="ＭＳ Ｐゴシック" charset="0"/>
              </a:defRPr>
            </a:lvl1pPr>
          </a:lstStyle>
          <a:p>
            <a:pPr>
              <a:defRPr/>
            </a:pPr>
            <a:endParaRPr lang="en-US"/>
          </a:p>
        </p:txBody>
      </p:sp>
      <p:sp>
        <p:nvSpPr>
          <p:cNvPr id="5" name="Slide Number Placeholder 4"/>
          <p:cNvSpPr>
            <a:spLocks noGrp="1"/>
          </p:cNvSpPr>
          <p:nvPr>
            <p:ph type="sldNum" sz="quarter" idx="3"/>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DC965ECB-F284-854D-818F-5BC971CC7BF3}" type="slidenum">
              <a:rPr lang="en-US"/>
              <a:pPr>
                <a:defRPr/>
              </a:pPr>
              <a:t>‹#›</a:t>
            </a:fld>
            <a:endParaRPr lang="en-US"/>
          </a:p>
        </p:txBody>
      </p:sp>
    </p:spTree>
    <p:extLst>
      <p:ext uri="{BB962C8B-B14F-4D97-AF65-F5344CB8AC3E}">
        <p14:creationId xmlns:p14="http://schemas.microsoft.com/office/powerpoint/2010/main" val="263344975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5180013" y="0"/>
            <a:ext cx="3962400" cy="3429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pPr>
              <a:defRPr/>
            </a:pPr>
            <a:fld id="{0F85DB7A-A5FF-C04A-A4AA-98B39292EA77}" type="datetimeFigureOut">
              <a:rPr lang="en-US"/>
              <a:pPr>
                <a:defRPr/>
              </a:pPr>
              <a:t>12/11/2017</a:t>
            </a:fld>
            <a:endParaRPr lang="en-US"/>
          </a:p>
        </p:txBody>
      </p:sp>
      <p:sp>
        <p:nvSpPr>
          <p:cNvPr id="4" name="Slide Image Placeholder 3"/>
          <p:cNvSpPr>
            <a:spLocks noGrp="1" noRot="1" noChangeAspect="1"/>
          </p:cNvSpPr>
          <p:nvPr>
            <p:ph type="sldImg" idx="2"/>
          </p:nvPr>
        </p:nvSpPr>
        <p:spPr>
          <a:xfrm>
            <a:off x="2286000" y="514350"/>
            <a:ext cx="4572000" cy="257175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pPr>
              <a:defRPr/>
            </a:pPr>
            <a:fld id="{1A60B8F3-4DE0-044E-A0D2-83BDE6C791D5}" type="slidenum">
              <a:rPr lang="en-US"/>
              <a:pPr>
                <a:defRPr/>
              </a:pPr>
              <a:t>‹#›</a:t>
            </a:fld>
            <a:endParaRPr lang="en-US"/>
          </a:p>
        </p:txBody>
      </p:sp>
    </p:spTree>
    <p:extLst>
      <p:ext uri="{BB962C8B-B14F-4D97-AF65-F5344CB8AC3E}">
        <p14:creationId xmlns:p14="http://schemas.microsoft.com/office/powerpoint/2010/main" val="2455649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descr="HWCOE-PPT---title-slide-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
        <p:nvSpPr>
          <p:cNvPr id="6" name="Title 1"/>
          <p:cNvSpPr>
            <a:spLocks noGrp="1"/>
          </p:cNvSpPr>
          <p:nvPr>
            <p:ph type="title" hasCustomPrompt="1"/>
          </p:nvPr>
        </p:nvSpPr>
        <p:spPr>
          <a:xfrm>
            <a:off x="871298" y="1676188"/>
            <a:ext cx="8272702" cy="1334281"/>
          </a:xfrm>
        </p:spPr>
        <p:txBody>
          <a:bodyPr/>
          <a:lstStyle>
            <a:lvl1pPr algn="l">
              <a:lnSpc>
                <a:spcPct val="80000"/>
              </a:lnSpc>
              <a:defRPr sz="4800">
                <a:solidFill>
                  <a:schemeClr val="bg1"/>
                </a:solidFill>
              </a:defRPr>
            </a:lvl1pPr>
          </a:lstStyle>
          <a:p>
            <a:r>
              <a:rPr lang="en-US" dirty="0"/>
              <a:t>Presentation Title</a:t>
            </a:r>
            <a:br>
              <a:rPr lang="en-US" dirty="0"/>
            </a:br>
            <a:r>
              <a:rPr lang="en-US" dirty="0"/>
              <a:t>With Two Lines</a:t>
            </a:r>
          </a:p>
        </p:txBody>
      </p:sp>
      <p:sp>
        <p:nvSpPr>
          <p:cNvPr id="7" name="Text Placeholder 3"/>
          <p:cNvSpPr>
            <a:spLocks noGrp="1"/>
          </p:cNvSpPr>
          <p:nvPr>
            <p:ph type="body" sz="half" idx="2" hasCustomPrompt="1"/>
          </p:nvPr>
        </p:nvSpPr>
        <p:spPr>
          <a:xfrm>
            <a:off x="871299" y="3095756"/>
            <a:ext cx="8681355" cy="581025"/>
          </a:xfrm>
        </p:spPr>
        <p:txBody>
          <a:bodyPr rtlCol="0">
            <a:noAutofit/>
          </a:bodyPr>
          <a:lstStyle>
            <a:lvl1pPr marL="0" indent="0" algn="l">
              <a:buNone/>
              <a:defRPr kumimoji="0" sz="2400" b="0" i="0" u="none" strike="noStrike" kern="1200" cap="none" spc="0" normalizeH="0" baseline="0">
                <a:ln>
                  <a:noFill/>
                </a:ln>
                <a:solidFill>
                  <a:schemeClr val="bg1"/>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Presentation Subtitle</a:t>
            </a:r>
          </a:p>
        </p:txBody>
      </p:sp>
    </p:spTree>
    <p:extLst>
      <p:ext uri="{BB962C8B-B14F-4D97-AF65-F5344CB8AC3E}">
        <p14:creationId xmlns:p14="http://schemas.microsoft.com/office/powerpoint/2010/main" val="1276722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6" name="Rectangle 5"/>
          <p:cNvSpPr/>
          <p:nvPr userDrawn="1"/>
        </p:nvSpPr>
        <p:spPr>
          <a:xfrm>
            <a:off x="0" y="0"/>
            <a:ext cx="9144000" cy="51435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descr="HWCOE-PPT---title-slid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
        <p:nvSpPr>
          <p:cNvPr id="5" name="TextBox 4"/>
          <p:cNvSpPr txBox="1"/>
          <p:nvPr userDrawn="1"/>
        </p:nvSpPr>
        <p:spPr>
          <a:xfrm>
            <a:off x="786685" y="1042513"/>
            <a:ext cx="2170484" cy="646331"/>
          </a:xfrm>
          <a:prstGeom prst="rect">
            <a:avLst/>
          </a:prstGeom>
          <a:noFill/>
        </p:spPr>
        <p:txBody>
          <a:bodyPr wrap="square" rtlCol="0">
            <a:spAutoFit/>
          </a:bodyPr>
          <a:lstStyle/>
          <a:p>
            <a:r>
              <a:rPr lang="en-US" sz="1200" b="0" i="0" dirty="0">
                <a:solidFill>
                  <a:schemeClr val="bg1"/>
                </a:solidFill>
                <a:latin typeface="Cambria"/>
                <a:cs typeface="Cambria"/>
              </a:rPr>
              <a:t>DEPARTMENT OR UNIT NAME.</a:t>
            </a:r>
            <a:r>
              <a:rPr lang="en-US" sz="1200" b="0" i="0" baseline="0" dirty="0">
                <a:solidFill>
                  <a:schemeClr val="bg1"/>
                </a:solidFill>
                <a:latin typeface="Cambria"/>
                <a:cs typeface="Cambria"/>
              </a:rPr>
              <a:t> DELETE FROM MASTER SLIDE IF N/A</a:t>
            </a:r>
            <a:endParaRPr lang="en-US" sz="1200" b="0" i="0" dirty="0">
              <a:solidFill>
                <a:schemeClr val="bg1"/>
              </a:solidFill>
              <a:latin typeface="Cambria"/>
              <a:cs typeface="Cambria"/>
            </a:endParaRPr>
          </a:p>
        </p:txBody>
      </p:sp>
      <p:sp>
        <p:nvSpPr>
          <p:cNvPr id="8" name="Title 1"/>
          <p:cNvSpPr>
            <a:spLocks noGrp="1"/>
          </p:cNvSpPr>
          <p:nvPr>
            <p:ph type="title" hasCustomPrompt="1"/>
          </p:nvPr>
        </p:nvSpPr>
        <p:spPr>
          <a:xfrm>
            <a:off x="871298" y="2140561"/>
            <a:ext cx="8272702" cy="1334281"/>
          </a:xfrm>
        </p:spPr>
        <p:txBody>
          <a:bodyPr/>
          <a:lstStyle>
            <a:lvl1pPr algn="l">
              <a:lnSpc>
                <a:spcPct val="80000"/>
              </a:lnSpc>
              <a:defRPr sz="4800">
                <a:solidFill>
                  <a:schemeClr val="bg1"/>
                </a:solidFill>
              </a:defRPr>
            </a:lvl1pPr>
          </a:lstStyle>
          <a:p>
            <a:r>
              <a:rPr lang="en-US" dirty="0"/>
              <a:t>Presentation Title</a:t>
            </a:r>
            <a:br>
              <a:rPr lang="en-US" dirty="0"/>
            </a:br>
            <a:r>
              <a:rPr lang="en-US" dirty="0"/>
              <a:t>With Two Lines</a:t>
            </a:r>
          </a:p>
        </p:txBody>
      </p:sp>
      <p:sp>
        <p:nvSpPr>
          <p:cNvPr id="9" name="Text Placeholder 3"/>
          <p:cNvSpPr>
            <a:spLocks noGrp="1"/>
          </p:cNvSpPr>
          <p:nvPr>
            <p:ph type="body" sz="half" idx="2" hasCustomPrompt="1"/>
          </p:nvPr>
        </p:nvSpPr>
        <p:spPr>
          <a:xfrm>
            <a:off x="871299" y="3560129"/>
            <a:ext cx="8681355" cy="581025"/>
          </a:xfrm>
        </p:spPr>
        <p:txBody>
          <a:bodyPr rtlCol="0">
            <a:noAutofit/>
          </a:bodyPr>
          <a:lstStyle>
            <a:lvl1pPr marL="0" indent="0" algn="l">
              <a:buNone/>
              <a:defRPr kumimoji="0" sz="2400" b="0" i="0" u="none" strike="noStrike" kern="1200" cap="none" spc="0" normalizeH="0" baseline="0">
                <a:ln>
                  <a:noFill/>
                </a:ln>
                <a:solidFill>
                  <a:schemeClr val="bg1"/>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Presentation Subtitle</a:t>
            </a:r>
          </a:p>
        </p:txBody>
      </p:sp>
    </p:spTree>
    <p:extLst>
      <p:ext uri="{BB962C8B-B14F-4D97-AF65-F5344CB8AC3E}">
        <p14:creationId xmlns:p14="http://schemas.microsoft.com/office/powerpoint/2010/main" val="2849426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Title Placeholder 1"/>
          <p:cNvSpPr>
            <a:spLocks noGrp="1"/>
          </p:cNvSpPr>
          <p:nvPr>
            <p:ph type="title"/>
          </p:nvPr>
        </p:nvSpPr>
        <p:spPr bwMode="auto">
          <a:xfrm>
            <a:off x="289956" y="893853"/>
            <a:ext cx="7556500"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3625153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7560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ext Placeholder 2"/>
          <p:cNvSpPr>
            <a:spLocks noGrp="1"/>
          </p:cNvSpPr>
          <p:nvPr>
            <p:ph idx="1"/>
          </p:nvPr>
        </p:nvSpPr>
        <p:spPr bwMode="auto">
          <a:xfrm>
            <a:off x="289956" y="1722826"/>
            <a:ext cx="7556500" cy="31087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Placeholder 1"/>
          <p:cNvSpPr>
            <a:spLocks noGrp="1"/>
          </p:cNvSpPr>
          <p:nvPr>
            <p:ph type="title"/>
          </p:nvPr>
        </p:nvSpPr>
        <p:spPr bwMode="auto">
          <a:xfrm>
            <a:off x="289956" y="893853"/>
            <a:ext cx="7556500"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405278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3821" y="2142597"/>
            <a:ext cx="7763657" cy="2611257"/>
          </a:xfrm>
        </p:spPr>
        <p:txBody>
          <a:bodyPr>
            <a:normAutofit/>
          </a:bodyPr>
          <a:lstStyle>
            <a:lvl1pPr>
              <a:defRPr sz="180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8" name="Text Placeholder 3"/>
          <p:cNvSpPr>
            <a:spLocks noGrp="1"/>
          </p:cNvSpPr>
          <p:nvPr>
            <p:ph type="body" sz="half" idx="10"/>
          </p:nvPr>
        </p:nvSpPr>
        <p:spPr>
          <a:xfrm>
            <a:off x="293821" y="1500290"/>
            <a:ext cx="7763657" cy="581025"/>
          </a:xfrm>
        </p:spPr>
        <p:txBody>
          <a:bodyPr rtlCol="0">
            <a:noAutofit/>
          </a:bodyPr>
          <a:lstStyle>
            <a:lvl1pPr marL="0" indent="0">
              <a:buNone/>
              <a:defRPr kumimoji="0" sz="2400" b="0" i="0" u="none" strike="noStrike" kern="1200" cap="none" spc="0" normalizeH="0" baseline="0">
                <a:ln>
                  <a:noFill/>
                </a:ln>
                <a:solidFill>
                  <a:schemeClr val="accent3"/>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itle Placeholder 1"/>
          <p:cNvSpPr>
            <a:spLocks noGrp="1"/>
          </p:cNvSpPr>
          <p:nvPr>
            <p:ph type="title"/>
          </p:nvPr>
        </p:nvSpPr>
        <p:spPr bwMode="auto">
          <a:xfrm>
            <a:off x="289956" y="893853"/>
            <a:ext cx="7556500"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29985732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293821" y="2583842"/>
            <a:ext cx="3657600" cy="2268251"/>
          </a:xfrm>
        </p:spPr>
        <p:txBody>
          <a:bodyPr>
            <a:normAutofit/>
          </a:bodyPr>
          <a:lstStyle>
            <a:lvl1pPr>
              <a:defRPr sz="180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6" name="Content Placeholder 5"/>
          <p:cNvSpPr>
            <a:spLocks noGrp="1"/>
          </p:cNvSpPr>
          <p:nvPr>
            <p:ph sz="quarter" idx="4"/>
          </p:nvPr>
        </p:nvSpPr>
        <p:spPr>
          <a:xfrm>
            <a:off x="4196158" y="2583842"/>
            <a:ext cx="3657600" cy="2268251"/>
          </a:xfrm>
        </p:spPr>
        <p:txBody>
          <a:bodyPr>
            <a:normAutofit/>
          </a:bodyPr>
          <a:lstStyle>
            <a:lvl1pPr>
              <a:defRPr sz="1800" b="0" i="0">
                <a:latin typeface="Cambria"/>
                <a:cs typeface="Cambria"/>
              </a:defRPr>
            </a:lvl1pPr>
            <a:lvl2pPr>
              <a:defRPr sz="1800">
                <a:latin typeface="Cambria"/>
                <a:cs typeface="Cambria"/>
              </a:defRPr>
            </a:lvl2pPr>
            <a:lvl3pPr>
              <a:defRPr sz="1800">
                <a:latin typeface="Cambria"/>
                <a:cs typeface="Cambria"/>
              </a:defRPr>
            </a:lvl3pPr>
            <a:lvl4pPr>
              <a:defRPr sz="1800">
                <a:latin typeface="Cambria"/>
                <a:cs typeface="Cambria"/>
              </a:defRPr>
            </a:lvl4pPr>
            <a:lvl5pPr>
              <a:defRPr sz="1800">
                <a:latin typeface="Cambria"/>
                <a:cs typeface="Cambria"/>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3" name="Text Placeholder 2"/>
          <p:cNvSpPr>
            <a:spLocks noGrp="1"/>
          </p:cNvSpPr>
          <p:nvPr>
            <p:ph type="body" idx="1"/>
          </p:nvPr>
        </p:nvSpPr>
        <p:spPr>
          <a:xfrm>
            <a:off x="293821" y="2301454"/>
            <a:ext cx="3657600" cy="242047"/>
          </a:xfrm>
          <a:prstGeom prst="rect">
            <a:avLst/>
          </a:prstGeom>
          <a:solidFill>
            <a:schemeClr val="accent3"/>
          </a:solidFill>
        </p:spPr>
        <p:txBody>
          <a:bodyPr tIns="0" bIns="0" anchor="ctr">
            <a:noAutofit/>
          </a:bodyPr>
          <a:lstStyle>
            <a:lvl1pPr marL="0" indent="0" algn="ctr">
              <a:spcBef>
                <a:spcPts val="0"/>
              </a:spcBef>
              <a:buNone/>
              <a:defRPr sz="1600" b="0">
                <a:solidFill>
                  <a:schemeClr val="bg1"/>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 name="Text Placeholder 4"/>
          <p:cNvSpPr>
            <a:spLocks noGrp="1"/>
          </p:cNvSpPr>
          <p:nvPr>
            <p:ph type="body" sz="quarter" idx="3"/>
          </p:nvPr>
        </p:nvSpPr>
        <p:spPr>
          <a:xfrm>
            <a:off x="4196158" y="2301454"/>
            <a:ext cx="3657600" cy="242047"/>
          </a:xfrm>
          <a:prstGeom prst="rect">
            <a:avLst/>
          </a:prstGeom>
          <a:solidFill>
            <a:schemeClr val="accent3"/>
          </a:solidFill>
        </p:spPr>
        <p:txBody>
          <a:bodyPr tIns="0" bIns="0" anchor="ctr">
            <a:noAutofit/>
          </a:bodyPr>
          <a:lstStyle>
            <a:lvl1pPr marL="0" indent="0" algn="ctr">
              <a:spcBef>
                <a:spcPts val="0"/>
              </a:spcBef>
              <a:buNone/>
              <a:defRPr sz="1600" b="0">
                <a:solidFill>
                  <a:schemeClr val="bg1"/>
                </a:solidFill>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Text Placeholder 3"/>
          <p:cNvSpPr>
            <a:spLocks noGrp="1"/>
          </p:cNvSpPr>
          <p:nvPr>
            <p:ph type="body" sz="half" idx="10"/>
          </p:nvPr>
        </p:nvSpPr>
        <p:spPr>
          <a:xfrm>
            <a:off x="293821" y="1500290"/>
            <a:ext cx="7763657" cy="581025"/>
          </a:xfrm>
        </p:spPr>
        <p:txBody>
          <a:bodyPr rtlCol="0">
            <a:noAutofit/>
          </a:bodyPr>
          <a:lstStyle>
            <a:lvl1pPr marL="0" indent="0">
              <a:buNone/>
              <a:defRPr kumimoji="0" sz="2400" b="0" i="0" u="none" strike="noStrike" kern="1200" cap="none" spc="0" normalizeH="0" baseline="0">
                <a:ln>
                  <a:noFill/>
                </a:ln>
                <a:solidFill>
                  <a:schemeClr val="accent3"/>
                </a:solidFill>
                <a:effectLst/>
                <a:uLnTx/>
                <a:uFillTx/>
                <a:latin typeface="Arial"/>
                <a:ea typeface="+mj-ea"/>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Title Placeholder 1"/>
          <p:cNvSpPr>
            <a:spLocks noGrp="1"/>
          </p:cNvSpPr>
          <p:nvPr>
            <p:ph type="title"/>
          </p:nvPr>
        </p:nvSpPr>
        <p:spPr bwMode="auto">
          <a:xfrm>
            <a:off x="289956" y="893853"/>
            <a:ext cx="7556500"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Tree>
    <p:extLst>
      <p:ext uri="{BB962C8B-B14F-4D97-AF65-F5344CB8AC3E}">
        <p14:creationId xmlns:p14="http://schemas.microsoft.com/office/powerpoint/2010/main" val="413811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Picture 1" descr="HWCOE-PPT---splash-page.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291" cy="5143500"/>
          </a:xfrm>
          <a:prstGeom prst="rect">
            <a:avLst/>
          </a:prstGeom>
        </p:spPr>
      </p:pic>
    </p:spTree>
    <p:extLst>
      <p:ext uri="{BB962C8B-B14F-4D97-AF65-F5344CB8AC3E}">
        <p14:creationId xmlns:p14="http://schemas.microsoft.com/office/powerpoint/2010/main" val="163677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0" y="0"/>
            <a:ext cx="9144000" cy="527304"/>
          </a:xfrm>
          <a:prstGeom prst="rect">
            <a:avLst/>
          </a:prstGeom>
        </p:spPr>
      </p:pic>
      <p:sp>
        <p:nvSpPr>
          <p:cNvPr id="1026" name="Title Placeholder 1"/>
          <p:cNvSpPr>
            <a:spLocks noGrp="1"/>
          </p:cNvSpPr>
          <p:nvPr>
            <p:ph type="title"/>
          </p:nvPr>
        </p:nvSpPr>
        <p:spPr bwMode="auto">
          <a:xfrm>
            <a:off x="289956" y="893853"/>
            <a:ext cx="7556500" cy="8370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title style</a:t>
            </a:r>
          </a:p>
        </p:txBody>
      </p:sp>
      <p:sp>
        <p:nvSpPr>
          <p:cNvPr id="1027" name="Text Placeholder 2"/>
          <p:cNvSpPr>
            <a:spLocks noGrp="1"/>
          </p:cNvSpPr>
          <p:nvPr>
            <p:ph type="body" idx="1"/>
          </p:nvPr>
        </p:nvSpPr>
        <p:spPr bwMode="auto">
          <a:xfrm>
            <a:off x="289956" y="1722826"/>
            <a:ext cx="7556500" cy="31087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p:cNvSpPr txBox="1"/>
          <p:nvPr userDrawn="1"/>
        </p:nvSpPr>
        <p:spPr>
          <a:xfrm>
            <a:off x="786684" y="347147"/>
            <a:ext cx="5250869" cy="230832"/>
          </a:xfrm>
          <a:prstGeom prst="rect">
            <a:avLst/>
          </a:prstGeom>
          <a:noFill/>
        </p:spPr>
        <p:txBody>
          <a:bodyPr wrap="square" rtlCol="0">
            <a:spAutoFit/>
          </a:bodyPr>
          <a:lstStyle/>
          <a:p>
            <a:r>
              <a:rPr lang="en-US" sz="900" b="0" i="0" dirty="0">
                <a:solidFill>
                  <a:schemeClr val="accent1"/>
                </a:solidFill>
                <a:latin typeface="Cambria"/>
                <a:cs typeface="Cambria"/>
              </a:rPr>
              <a:t>DEPARTMENT OR UNIT NAME</a:t>
            </a:r>
            <a:r>
              <a:rPr lang="en-US" sz="900" b="0" i="0" baseline="0" dirty="0">
                <a:solidFill>
                  <a:schemeClr val="accent1"/>
                </a:solidFill>
                <a:latin typeface="Cambria"/>
                <a:cs typeface="Cambria"/>
              </a:rPr>
              <a:t>. DELETE FROM MASTER SLIDE IF N/A</a:t>
            </a:r>
            <a:endParaRPr lang="en-US" sz="900" b="0" i="0" dirty="0">
              <a:solidFill>
                <a:schemeClr val="accent1"/>
              </a:solidFill>
              <a:latin typeface="Cambria"/>
              <a:cs typeface="Cambria"/>
            </a:endParaRPr>
          </a:p>
        </p:txBody>
      </p:sp>
    </p:spTree>
  </p:cSld>
  <p:clrMap bg1="lt1" tx1="dk1" bg2="lt2" tx2="dk2" accent1="accent1" accent2="accent2" accent3="accent3" accent4="accent4" accent5="accent5" accent6="accent6" hlink="hlink" folHlink="folHlink"/>
  <p:sldLayoutIdLst>
    <p:sldLayoutId id="2147484287" r:id="rId1"/>
    <p:sldLayoutId id="2147484289" r:id="rId2"/>
    <p:sldLayoutId id="2147484286" r:id="rId3"/>
    <p:sldLayoutId id="2147484285" r:id="rId4"/>
    <p:sldLayoutId id="2147484267" r:id="rId5"/>
    <p:sldLayoutId id="2147484269" r:id="rId6"/>
    <p:sldLayoutId id="2147484270" r:id="rId7"/>
    <p:sldLayoutId id="2147484265" r:id="rId8"/>
  </p:sldLayoutIdLst>
  <p:txStyles>
    <p:titleStyle>
      <a:lvl1pPr algn="l" rtl="0" eaLnBrk="0" fontAlgn="base" hangingPunct="0">
        <a:spcBef>
          <a:spcPct val="0"/>
        </a:spcBef>
        <a:spcAft>
          <a:spcPct val="0"/>
        </a:spcAft>
        <a:defRPr sz="3600" b="0" kern="1200">
          <a:solidFill>
            <a:schemeClr val="accent1"/>
          </a:solidFill>
          <a:latin typeface="Arial"/>
          <a:ea typeface="MS PGothic" panose="020B0600070205080204" pitchFamily="34" charset="-128"/>
          <a:cs typeface="Arial"/>
        </a:defRPr>
      </a:lvl1pPr>
      <a:lvl2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2pPr>
      <a:lvl3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3pPr>
      <a:lvl4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4pPr>
      <a:lvl5pPr algn="l" rtl="0" eaLnBrk="0" fontAlgn="base" hangingPunct="0">
        <a:spcBef>
          <a:spcPct val="0"/>
        </a:spcBef>
        <a:spcAft>
          <a:spcPct val="0"/>
        </a:spcAft>
        <a:defRPr sz="3600">
          <a:solidFill>
            <a:schemeClr val="bg1"/>
          </a:solidFill>
          <a:latin typeface="Rockwell" charset="0"/>
          <a:ea typeface="MS PGothic" panose="020B0600070205080204" pitchFamily="34" charset="-128"/>
          <a:cs typeface="MS PGothic" charset="0"/>
        </a:defRPr>
      </a:lvl5pPr>
      <a:lvl6pPr marL="457200" algn="l" rtl="0" fontAlgn="base">
        <a:spcBef>
          <a:spcPct val="0"/>
        </a:spcBef>
        <a:spcAft>
          <a:spcPct val="0"/>
        </a:spcAft>
        <a:defRPr sz="3600">
          <a:solidFill>
            <a:schemeClr val="accent2"/>
          </a:solidFill>
          <a:latin typeface="Rockwell" charset="0"/>
          <a:ea typeface="ＭＳ Ｐゴシック" charset="0"/>
          <a:cs typeface="ＭＳ Ｐゴシック" charset="0"/>
        </a:defRPr>
      </a:lvl6pPr>
      <a:lvl7pPr marL="914400" algn="l" rtl="0" fontAlgn="base">
        <a:spcBef>
          <a:spcPct val="0"/>
        </a:spcBef>
        <a:spcAft>
          <a:spcPct val="0"/>
        </a:spcAft>
        <a:defRPr sz="3600">
          <a:solidFill>
            <a:schemeClr val="accent2"/>
          </a:solidFill>
          <a:latin typeface="Rockwell" charset="0"/>
          <a:ea typeface="ＭＳ Ｐゴシック" charset="0"/>
          <a:cs typeface="ＭＳ Ｐゴシック" charset="0"/>
        </a:defRPr>
      </a:lvl7pPr>
      <a:lvl8pPr marL="1371600" algn="l" rtl="0" fontAlgn="base">
        <a:spcBef>
          <a:spcPct val="0"/>
        </a:spcBef>
        <a:spcAft>
          <a:spcPct val="0"/>
        </a:spcAft>
        <a:defRPr sz="3600">
          <a:solidFill>
            <a:schemeClr val="accent2"/>
          </a:solidFill>
          <a:latin typeface="Rockwell" charset="0"/>
          <a:ea typeface="ＭＳ Ｐゴシック" charset="0"/>
          <a:cs typeface="ＭＳ Ｐゴシック" charset="0"/>
        </a:defRPr>
      </a:lvl8pPr>
      <a:lvl9pPr marL="1828800" algn="l" rtl="0" fontAlgn="base">
        <a:spcBef>
          <a:spcPct val="0"/>
        </a:spcBef>
        <a:spcAft>
          <a:spcPct val="0"/>
        </a:spcAft>
        <a:defRPr sz="3600">
          <a:solidFill>
            <a:schemeClr val="accent2"/>
          </a:solidFill>
          <a:latin typeface="Rockwell" charset="0"/>
          <a:ea typeface="ＭＳ Ｐゴシック" charset="0"/>
          <a:cs typeface="ＭＳ Ｐゴシック" charset="0"/>
        </a:defRPr>
      </a:lvl9pPr>
    </p:titleStyle>
    <p:body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accent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accent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accent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accent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accent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hyperlink" Target="https://hadoop.apache.org/docs/stable/hadoop-yarn/hadoop-yarn-site/YarnCommands.html" TargetMode="Externa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15340" y="1175658"/>
            <a:ext cx="7113320" cy="1834812"/>
          </a:xfrm>
        </p:spPr>
        <p:txBody>
          <a:bodyPr/>
          <a:lstStyle/>
          <a:p>
            <a:pPr algn="ctr"/>
            <a:r>
              <a:rPr lang="en-US" sz="3600" dirty="0">
                <a:latin typeface="Times New Roman" panose="02020603050405020304" pitchFamily="18" charset="0"/>
                <a:cs typeface="Times New Roman" panose="02020603050405020304" pitchFamily="18" charset="0"/>
              </a:rPr>
              <a:t>Software Defined Concurrency Control for Hadoop</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Rohan Naik</a:t>
            </a:r>
            <a:endParaRPr lang="en-US" sz="3200" dirty="0">
              <a:latin typeface="Times New Roman" panose="02020603050405020304" pitchFamily="18" charset="0"/>
              <a:cs typeface="Times New Roman" panose="02020603050405020304" pitchFamily="18" charset="0"/>
            </a:endParaRPr>
          </a:p>
        </p:txBody>
      </p:sp>
      <p:sp>
        <p:nvSpPr>
          <p:cNvPr id="5" name="Text Placeholder 4"/>
          <p:cNvSpPr>
            <a:spLocks noGrp="1"/>
          </p:cNvSpPr>
          <p:nvPr>
            <p:ph type="body" sz="half" idx="2"/>
          </p:nvPr>
        </p:nvSpPr>
        <p:spPr>
          <a:xfrm>
            <a:off x="1511135" y="2996882"/>
            <a:ext cx="6121730" cy="581025"/>
          </a:xfrm>
        </p:spPr>
        <p:txBody>
          <a:bodyPr/>
          <a:lstStyle/>
          <a:p>
            <a:pPr algn="ctr"/>
            <a:r>
              <a:rPr lang="en-US" sz="2000" dirty="0">
                <a:latin typeface="Times New Roman" panose="02020603050405020304" pitchFamily="18" charset="0"/>
                <a:cs typeface="Times New Roman" panose="02020603050405020304" pitchFamily="18" charset="0"/>
              </a:rPr>
              <a:t>Project Review</a:t>
            </a:r>
          </a:p>
          <a:p>
            <a:pPr algn="ctr"/>
            <a:r>
              <a:rPr lang="en-US" sz="2000" dirty="0">
                <a:latin typeface="Times New Roman" panose="02020603050405020304" pitchFamily="18" charset="0"/>
                <a:cs typeface="Times New Roman" panose="02020603050405020304" pitchFamily="18" charset="0"/>
              </a:rPr>
              <a:t>Software Defined Systems EEL 6871 – Fall 17</a:t>
            </a:r>
          </a:p>
        </p:txBody>
      </p:sp>
    </p:spTree>
    <p:extLst>
      <p:ext uri="{BB962C8B-B14F-4D97-AF65-F5344CB8AC3E}">
        <p14:creationId xmlns:p14="http://schemas.microsoft.com/office/powerpoint/2010/main" val="13441569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578B1D-1140-49EC-A94C-145ECB944809}"/>
              </a:ext>
            </a:extLst>
          </p:cNvPr>
          <p:cNvSpPr>
            <a:spLocks noGrp="1"/>
          </p:cNvSpPr>
          <p:nvPr>
            <p:ph idx="1"/>
          </p:nvPr>
        </p:nvSpPr>
        <p:spPr>
          <a:xfrm>
            <a:off x="289955" y="1722826"/>
            <a:ext cx="4762005" cy="3108722"/>
          </a:xfrm>
        </p:spPr>
        <p:txBody>
          <a:bodyPr/>
          <a:lstStyle/>
          <a:p>
            <a:pPr>
              <a:spcBef>
                <a:spcPts val="0"/>
              </a:spcBef>
            </a:pPr>
            <a:r>
              <a:rPr lang="en-US" dirty="0"/>
              <a:t>First Line of </a:t>
            </a:r>
            <a:r>
              <a:rPr lang="en-US" dirty="0" err="1"/>
              <a:t>Defence</a:t>
            </a:r>
            <a:r>
              <a:rPr lang="en-US" dirty="0"/>
              <a:t> for over/ underutilization </a:t>
            </a:r>
          </a:p>
          <a:p>
            <a:pPr marL="0" indent="0">
              <a:spcBef>
                <a:spcPts val="0"/>
              </a:spcBef>
              <a:buNone/>
            </a:pPr>
            <a:r>
              <a:rPr lang="en-US" b="1" i="1" dirty="0"/>
              <a:t>(Moving Average Filter n = 10 Used)</a:t>
            </a:r>
          </a:p>
          <a:p>
            <a:pPr marL="228600" lvl="1" indent="0">
              <a:buNone/>
            </a:pPr>
            <a:r>
              <a:rPr lang="en-US" dirty="0">
                <a:sym typeface="Wingdings" panose="05000000000000000000" pitchFamily="2" charset="2"/>
              </a:rPr>
              <a:t> </a:t>
            </a:r>
            <a:r>
              <a:rPr lang="en-US" dirty="0"/>
              <a:t>%CPU &lt; Lower Threshold</a:t>
            </a:r>
          </a:p>
          <a:p>
            <a:pPr lvl="2">
              <a:buFont typeface="Wingdings" panose="05000000000000000000" pitchFamily="2" charset="2"/>
              <a:buChar char="à"/>
            </a:pPr>
            <a:r>
              <a:rPr lang="en-US" dirty="0">
                <a:sym typeface="Wingdings" panose="05000000000000000000" pitchFamily="2" charset="2"/>
              </a:rPr>
              <a:t>Underutilization -Add containers</a:t>
            </a:r>
          </a:p>
          <a:p>
            <a:pPr marL="228600" lvl="1" indent="0">
              <a:buNone/>
            </a:pPr>
            <a:r>
              <a:rPr lang="en-US" dirty="0">
                <a:sym typeface="Wingdings" panose="05000000000000000000" pitchFamily="2" charset="2"/>
              </a:rPr>
              <a:t> %CPU &gt; Upper Threshold</a:t>
            </a:r>
          </a:p>
          <a:p>
            <a:pPr lvl="2">
              <a:buFont typeface="Wingdings" panose="05000000000000000000" pitchFamily="2" charset="2"/>
              <a:buChar char="à"/>
            </a:pPr>
            <a:r>
              <a:rPr lang="en-US" dirty="0">
                <a:sym typeface="Wingdings" panose="05000000000000000000" pitchFamily="2" charset="2"/>
              </a:rPr>
              <a:t>Max Limit Reached - Reduce Containers</a:t>
            </a:r>
          </a:p>
          <a:p>
            <a:pPr lvl="1">
              <a:buFont typeface="Wingdings" panose="05000000000000000000" pitchFamily="2" charset="2"/>
              <a:buChar char="à"/>
            </a:pPr>
            <a:r>
              <a:rPr lang="en-US" sz="2000" dirty="0">
                <a:sym typeface="Wingdings" panose="05000000000000000000" pitchFamily="2" charset="2"/>
              </a:rPr>
              <a:t>Else: Stable State  Do Nothing</a:t>
            </a:r>
          </a:p>
          <a:p>
            <a:pPr marL="0" indent="0">
              <a:buNone/>
            </a:pPr>
            <a:endParaRPr lang="en-US" dirty="0"/>
          </a:p>
          <a:p>
            <a:pPr marL="0" indent="0">
              <a:buNone/>
            </a:pPr>
            <a:endParaRPr lang="en-US" dirty="0"/>
          </a:p>
          <a:p>
            <a:endParaRPr lang="en-US" dirty="0"/>
          </a:p>
        </p:txBody>
      </p:sp>
      <p:sp>
        <p:nvSpPr>
          <p:cNvPr id="3" name="Title 2">
            <a:extLst>
              <a:ext uri="{FF2B5EF4-FFF2-40B4-BE49-F238E27FC236}">
                <a16:creationId xmlns:a16="http://schemas.microsoft.com/office/drawing/2014/main" id="{6FAC8D8A-9C16-4B16-9290-238622DF2FD6}"/>
              </a:ext>
            </a:extLst>
          </p:cNvPr>
          <p:cNvSpPr>
            <a:spLocks noGrp="1"/>
          </p:cNvSpPr>
          <p:nvPr>
            <p:ph type="title"/>
          </p:nvPr>
        </p:nvSpPr>
        <p:spPr/>
        <p:txBody>
          <a:bodyPr/>
          <a:lstStyle/>
          <a:p>
            <a:r>
              <a:rPr lang="en-US" dirty="0"/>
              <a:t>Control Logic – LOCAL   </a:t>
            </a:r>
          </a:p>
        </p:txBody>
      </p:sp>
      <p:sp>
        <p:nvSpPr>
          <p:cNvPr id="8" name="TextBox 7">
            <a:extLst>
              <a:ext uri="{FF2B5EF4-FFF2-40B4-BE49-F238E27FC236}">
                <a16:creationId xmlns:a16="http://schemas.microsoft.com/office/drawing/2014/main" id="{D1CD9ACA-3C53-4482-90BF-3B6B539EA3D1}"/>
              </a:ext>
            </a:extLst>
          </p:cNvPr>
          <p:cNvSpPr txBox="1"/>
          <p:nvPr/>
        </p:nvSpPr>
        <p:spPr>
          <a:xfrm>
            <a:off x="4897660" y="1941323"/>
            <a:ext cx="3956385" cy="2308324"/>
          </a:xfrm>
          <a:prstGeom prst="rect">
            <a:avLst/>
          </a:prstGeom>
          <a:solidFill>
            <a:schemeClr val="accent1">
              <a:lumMod val="75000"/>
            </a:schemeClr>
          </a:solidFill>
        </p:spPr>
        <p:txBody>
          <a:bodyPr wrap="square" rtlCol="0">
            <a:spAutoFit/>
          </a:bodyPr>
          <a:lstStyle/>
          <a:p>
            <a:r>
              <a:rPr lang="en-US" sz="1200" dirty="0">
                <a:solidFill>
                  <a:srgbClr val="00B050"/>
                </a:solidFill>
                <a:latin typeface="OCR A Extended" panose="02010509020102010303" pitchFamily="50" charset="0"/>
              </a:rPr>
              <a:t>PSEUDO CODE:</a:t>
            </a:r>
          </a:p>
          <a:p>
            <a:r>
              <a:rPr lang="en-US" sz="1200" dirty="0">
                <a:solidFill>
                  <a:srgbClr val="00B050"/>
                </a:solidFill>
                <a:latin typeface="OCR A Extended" panose="02010509020102010303" pitchFamily="50" charset="0"/>
              </a:rPr>
              <a:t>If </a:t>
            </a:r>
            <a:r>
              <a:rPr lang="en-US" sz="1200" dirty="0" err="1">
                <a:solidFill>
                  <a:srgbClr val="00B050"/>
                </a:solidFill>
                <a:latin typeface="OCR A Extended" panose="02010509020102010303" pitchFamily="50" charset="0"/>
              </a:rPr>
              <a:t>NodeCPU</a:t>
            </a:r>
            <a:r>
              <a:rPr lang="en-US" sz="1200" dirty="0">
                <a:solidFill>
                  <a:srgbClr val="00B050"/>
                </a:solidFill>
                <a:latin typeface="OCR A Extended" panose="02010509020102010303" pitchFamily="50" charset="0"/>
              </a:rPr>
              <a:t> &lt; Lower Threshold:</a:t>
            </a:r>
          </a:p>
          <a:p>
            <a:r>
              <a:rPr lang="en-US" sz="1200" dirty="0">
                <a:solidFill>
                  <a:srgbClr val="00B050"/>
                </a:solidFill>
                <a:latin typeface="OCR A Extended" panose="02010509020102010303" pitchFamily="50" charset="0"/>
              </a:rPr>
              <a:t>	</a:t>
            </a:r>
            <a:r>
              <a:rPr lang="en-US" sz="1200" dirty="0" err="1">
                <a:solidFill>
                  <a:srgbClr val="00B050"/>
                </a:solidFill>
                <a:latin typeface="OCR A Extended" panose="02010509020102010303" pitchFamily="50" charset="0"/>
              </a:rPr>
              <a:t>MaxContainer</a:t>
            </a:r>
            <a:r>
              <a:rPr lang="en-US" sz="1200" dirty="0">
                <a:solidFill>
                  <a:srgbClr val="00B050"/>
                </a:solidFill>
                <a:latin typeface="OCR A Extended" panose="02010509020102010303" pitchFamily="50" charset="0"/>
              </a:rPr>
              <a:t> = </a:t>
            </a:r>
            <a:r>
              <a:rPr lang="en-US" sz="1200" dirty="0" err="1">
                <a:solidFill>
                  <a:srgbClr val="00B050"/>
                </a:solidFill>
                <a:latin typeface="OCR A Extended" panose="02010509020102010303" pitchFamily="50" charset="0"/>
              </a:rPr>
              <a:t>MaxContainer</a:t>
            </a:r>
            <a:r>
              <a:rPr lang="en-US" sz="1200" dirty="0">
                <a:solidFill>
                  <a:srgbClr val="00B050"/>
                </a:solidFill>
                <a:latin typeface="OCR A Extended" panose="02010509020102010303" pitchFamily="50" charset="0"/>
              </a:rPr>
              <a:t> + 1</a:t>
            </a:r>
          </a:p>
          <a:p>
            <a:r>
              <a:rPr lang="en-US" sz="1200" dirty="0">
                <a:solidFill>
                  <a:srgbClr val="00B050"/>
                </a:solidFill>
                <a:latin typeface="OCR A Extended" panose="02010509020102010303" pitchFamily="50" charset="0"/>
              </a:rPr>
              <a:t>	</a:t>
            </a:r>
            <a:r>
              <a:rPr lang="en-US" sz="1200" dirty="0" err="1">
                <a:solidFill>
                  <a:srgbClr val="00B050"/>
                </a:solidFill>
                <a:latin typeface="OCR A Extended" panose="02010509020102010303" pitchFamily="50" charset="0"/>
              </a:rPr>
              <a:t>IncrementFlag</a:t>
            </a:r>
            <a:r>
              <a:rPr lang="en-US" sz="1200" dirty="0">
                <a:solidFill>
                  <a:srgbClr val="00B050"/>
                </a:solidFill>
                <a:latin typeface="OCR A Extended" panose="02010509020102010303" pitchFamily="50" charset="0"/>
              </a:rPr>
              <a:t> = True</a:t>
            </a:r>
          </a:p>
          <a:p>
            <a:r>
              <a:rPr lang="en-US" sz="1200" dirty="0">
                <a:solidFill>
                  <a:srgbClr val="00B050"/>
                </a:solidFill>
                <a:latin typeface="OCR A Extended" panose="02010509020102010303" pitchFamily="50" charset="0"/>
              </a:rPr>
              <a:t>	 wait </a:t>
            </a:r>
            <a:r>
              <a:rPr lang="en-US" sz="1200" dirty="0" err="1">
                <a:solidFill>
                  <a:srgbClr val="00B050"/>
                </a:solidFill>
                <a:latin typeface="OCR A Extended" panose="02010509020102010303" pitchFamily="50" charset="0"/>
              </a:rPr>
              <a:t>waittime</a:t>
            </a:r>
            <a:endParaRPr lang="en-US" sz="1200" dirty="0">
              <a:solidFill>
                <a:srgbClr val="00B050"/>
              </a:solidFill>
              <a:latin typeface="OCR A Extended" panose="02010509020102010303" pitchFamily="50" charset="0"/>
            </a:endParaRPr>
          </a:p>
          <a:p>
            <a:r>
              <a:rPr lang="en-US" sz="1200" dirty="0">
                <a:solidFill>
                  <a:srgbClr val="00B050"/>
                </a:solidFill>
                <a:latin typeface="OCR A Extended" panose="02010509020102010303" pitchFamily="50" charset="0"/>
              </a:rPr>
              <a:t>Else if </a:t>
            </a:r>
            <a:r>
              <a:rPr lang="en-US" sz="1200" dirty="0" err="1">
                <a:solidFill>
                  <a:srgbClr val="00B050"/>
                </a:solidFill>
                <a:latin typeface="OCR A Extended" panose="02010509020102010303" pitchFamily="50" charset="0"/>
              </a:rPr>
              <a:t>NodeCPU</a:t>
            </a:r>
            <a:r>
              <a:rPr lang="en-US" sz="1200" dirty="0">
                <a:solidFill>
                  <a:srgbClr val="00B050"/>
                </a:solidFill>
                <a:latin typeface="OCR A Extended" panose="02010509020102010303" pitchFamily="50" charset="0"/>
              </a:rPr>
              <a:t> &gt; Upper Threshold:</a:t>
            </a:r>
          </a:p>
          <a:p>
            <a:r>
              <a:rPr lang="en-US" sz="1200" dirty="0">
                <a:solidFill>
                  <a:srgbClr val="00B050"/>
                </a:solidFill>
                <a:latin typeface="OCR A Extended" panose="02010509020102010303" pitchFamily="50" charset="0"/>
              </a:rPr>
              <a:t>	</a:t>
            </a:r>
            <a:r>
              <a:rPr lang="en-US" sz="1200" dirty="0" err="1">
                <a:solidFill>
                  <a:srgbClr val="00B050"/>
                </a:solidFill>
                <a:latin typeface="OCR A Extended" panose="02010509020102010303" pitchFamily="50" charset="0"/>
              </a:rPr>
              <a:t>MaxContainer</a:t>
            </a:r>
            <a:r>
              <a:rPr lang="en-US" sz="1200" dirty="0">
                <a:solidFill>
                  <a:srgbClr val="00B050"/>
                </a:solidFill>
                <a:latin typeface="OCR A Extended" panose="02010509020102010303" pitchFamily="50" charset="0"/>
              </a:rPr>
              <a:t> = </a:t>
            </a:r>
            <a:r>
              <a:rPr lang="en-US" sz="1200" dirty="0" err="1">
                <a:solidFill>
                  <a:srgbClr val="00B050"/>
                </a:solidFill>
                <a:latin typeface="OCR A Extended" panose="02010509020102010303" pitchFamily="50" charset="0"/>
              </a:rPr>
              <a:t>MaxContainer</a:t>
            </a:r>
            <a:r>
              <a:rPr lang="en-US" sz="1200" dirty="0">
                <a:solidFill>
                  <a:srgbClr val="00B050"/>
                </a:solidFill>
                <a:latin typeface="OCR A Extended" panose="02010509020102010303" pitchFamily="50" charset="0"/>
              </a:rPr>
              <a:t> -1</a:t>
            </a:r>
          </a:p>
          <a:p>
            <a:r>
              <a:rPr lang="en-US" sz="1200" dirty="0">
                <a:solidFill>
                  <a:srgbClr val="00B050"/>
                </a:solidFill>
                <a:latin typeface="OCR A Extended" panose="02010509020102010303" pitchFamily="50" charset="0"/>
              </a:rPr>
              <a:t>	</a:t>
            </a:r>
            <a:r>
              <a:rPr lang="en-US" sz="1200" dirty="0" err="1">
                <a:solidFill>
                  <a:srgbClr val="00B050"/>
                </a:solidFill>
                <a:latin typeface="OCR A Extended" panose="02010509020102010303" pitchFamily="50" charset="0"/>
              </a:rPr>
              <a:t>DecrementFlag</a:t>
            </a:r>
            <a:r>
              <a:rPr lang="en-US" sz="1200" dirty="0">
                <a:solidFill>
                  <a:srgbClr val="00B050"/>
                </a:solidFill>
                <a:latin typeface="OCR A Extended" panose="02010509020102010303" pitchFamily="50" charset="0"/>
              </a:rPr>
              <a:t> = True</a:t>
            </a:r>
          </a:p>
          <a:p>
            <a:r>
              <a:rPr lang="en-US" sz="1200" dirty="0">
                <a:solidFill>
                  <a:srgbClr val="00B050"/>
                </a:solidFill>
                <a:latin typeface="OCR A Extended" panose="02010509020102010303" pitchFamily="50" charset="0"/>
              </a:rPr>
              <a:t>	 wait </a:t>
            </a:r>
            <a:r>
              <a:rPr lang="en-US" sz="1200" dirty="0" err="1">
                <a:solidFill>
                  <a:srgbClr val="00B050"/>
                </a:solidFill>
                <a:latin typeface="OCR A Extended" panose="02010509020102010303" pitchFamily="50" charset="0"/>
              </a:rPr>
              <a:t>waittime</a:t>
            </a:r>
            <a:endParaRPr lang="en-US" sz="1200" dirty="0">
              <a:solidFill>
                <a:srgbClr val="00B050"/>
              </a:solidFill>
              <a:latin typeface="OCR A Extended" panose="02010509020102010303" pitchFamily="50" charset="0"/>
            </a:endParaRPr>
          </a:p>
          <a:p>
            <a:r>
              <a:rPr lang="en-US" sz="1200" dirty="0">
                <a:solidFill>
                  <a:srgbClr val="00B050"/>
                </a:solidFill>
                <a:latin typeface="OCR A Extended" panose="02010509020102010303" pitchFamily="50" charset="0"/>
              </a:rPr>
              <a:t>Else: Steady State Region </a:t>
            </a:r>
            <a:r>
              <a:rPr lang="en-US" sz="1200" dirty="0">
                <a:solidFill>
                  <a:srgbClr val="00B050"/>
                </a:solidFill>
                <a:latin typeface="OCR A Extended" panose="02010509020102010303" pitchFamily="50" charset="0"/>
                <a:sym typeface="Wingdings" panose="05000000000000000000" pitchFamily="2" charset="2"/>
              </a:rPr>
              <a:t></a:t>
            </a:r>
            <a:r>
              <a:rPr lang="en-US" sz="1200" dirty="0">
                <a:solidFill>
                  <a:srgbClr val="00B050"/>
                </a:solidFill>
                <a:latin typeface="OCR A Extended" panose="02010509020102010303" pitchFamily="50" charset="0"/>
              </a:rPr>
              <a:t> Do Nothing</a:t>
            </a:r>
          </a:p>
          <a:p>
            <a:endParaRPr lang="en-US" sz="1200" dirty="0">
              <a:solidFill>
                <a:srgbClr val="00B050"/>
              </a:solidFill>
            </a:endParaRPr>
          </a:p>
          <a:p>
            <a:endParaRPr lang="en-US" sz="1200" dirty="0">
              <a:solidFill>
                <a:srgbClr val="00B050"/>
              </a:solidFill>
            </a:endParaRPr>
          </a:p>
        </p:txBody>
      </p:sp>
    </p:spTree>
    <p:extLst>
      <p:ext uri="{BB962C8B-B14F-4D97-AF65-F5344CB8AC3E}">
        <p14:creationId xmlns:p14="http://schemas.microsoft.com/office/powerpoint/2010/main" val="1653573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8AFAFBD-4432-449A-B619-32D8A104A0E4}"/>
              </a:ext>
            </a:extLst>
          </p:cNvPr>
          <p:cNvSpPr>
            <a:spLocks noGrp="1"/>
          </p:cNvSpPr>
          <p:nvPr>
            <p:ph idx="1"/>
          </p:nvPr>
        </p:nvSpPr>
        <p:spPr>
          <a:xfrm>
            <a:off x="289956" y="1722826"/>
            <a:ext cx="8291336" cy="3108722"/>
          </a:xfrm>
        </p:spPr>
        <p:txBody>
          <a:bodyPr/>
          <a:lstStyle/>
          <a:p>
            <a:r>
              <a:rPr lang="en-US" dirty="0"/>
              <a:t>When aggregate resource utilization remains under or overutilized </a:t>
            </a:r>
            <a:endParaRPr lang="en-US" dirty="0">
              <a:sym typeface="Wingdings" panose="05000000000000000000" pitchFamily="2" charset="2"/>
            </a:endParaRPr>
          </a:p>
          <a:p>
            <a:pPr lvl="1"/>
            <a:r>
              <a:rPr lang="en-US" dirty="0">
                <a:sym typeface="Wingdings" panose="05000000000000000000" pitchFamily="2" charset="2"/>
              </a:rPr>
              <a:t>  i.e. When aggregate resource utilization &lt; global threshold &amp;&amp; </a:t>
            </a:r>
          </a:p>
          <a:p>
            <a:pPr marL="228600" lvl="1" indent="0">
              <a:buNone/>
            </a:pPr>
            <a:r>
              <a:rPr lang="en-US" dirty="0">
                <a:sym typeface="Wingdings" panose="05000000000000000000" pitchFamily="2" charset="2"/>
              </a:rPr>
              <a:t>	</a:t>
            </a:r>
            <a:r>
              <a:rPr lang="en-US" dirty="0" err="1">
                <a:sym typeface="Wingdings" panose="05000000000000000000" pitchFamily="2" charset="2"/>
              </a:rPr>
              <a:t>MaxContainers</a:t>
            </a:r>
            <a:r>
              <a:rPr lang="en-US" dirty="0">
                <a:sym typeface="Wingdings" panose="05000000000000000000" pitchFamily="2" charset="2"/>
              </a:rPr>
              <a:t> not utilized fully  Increase </a:t>
            </a:r>
            <a:r>
              <a:rPr lang="en-US" dirty="0" err="1">
                <a:sym typeface="Wingdings" panose="05000000000000000000" pitchFamily="2" charset="2"/>
              </a:rPr>
              <a:t>MaxJobs</a:t>
            </a:r>
            <a:r>
              <a:rPr lang="en-US" dirty="0">
                <a:sym typeface="Wingdings" panose="05000000000000000000" pitchFamily="2" charset="2"/>
              </a:rPr>
              <a:t> (AMRP)</a:t>
            </a:r>
          </a:p>
          <a:p>
            <a:pPr lvl="1"/>
            <a:r>
              <a:rPr lang="en-US" dirty="0">
                <a:sym typeface="Wingdings" panose="05000000000000000000" pitchFamily="2" charset="2"/>
              </a:rPr>
              <a:t>  When aggregate resource utilization &gt; global threshold &amp;&amp;</a:t>
            </a:r>
          </a:p>
          <a:p>
            <a:pPr marL="457200" lvl="2" indent="0">
              <a:buNone/>
            </a:pPr>
            <a:r>
              <a:rPr lang="en-US" dirty="0">
                <a:sym typeface="Wingdings" panose="05000000000000000000" pitchFamily="2" charset="2"/>
              </a:rPr>
              <a:t>	</a:t>
            </a:r>
            <a:r>
              <a:rPr lang="en-US" dirty="0" err="1">
                <a:sym typeface="Wingdings" panose="05000000000000000000" pitchFamily="2" charset="2"/>
              </a:rPr>
              <a:t>MaxContainers</a:t>
            </a:r>
            <a:r>
              <a:rPr lang="en-US" dirty="0">
                <a:sym typeface="Wingdings" panose="05000000000000000000" pitchFamily="2" charset="2"/>
              </a:rPr>
              <a:t> not utilized fully Decrease </a:t>
            </a:r>
            <a:r>
              <a:rPr lang="en-US" dirty="0" err="1">
                <a:sym typeface="Wingdings" panose="05000000000000000000" pitchFamily="2" charset="2"/>
              </a:rPr>
              <a:t>MaxJobs</a:t>
            </a:r>
            <a:r>
              <a:rPr lang="en-US" dirty="0">
                <a:sym typeface="Wingdings" panose="05000000000000000000" pitchFamily="2" charset="2"/>
              </a:rPr>
              <a:t> (AMRP)</a:t>
            </a:r>
          </a:p>
          <a:p>
            <a:r>
              <a:rPr lang="en-US" dirty="0">
                <a:sym typeface="Wingdings" panose="05000000000000000000" pitchFamily="2" charset="2"/>
              </a:rPr>
              <a:t>Both Global and Local controller together aim at keeping CPU utilization near 90% either by increasing Number of Jobs or Resources for a starving job.</a:t>
            </a:r>
          </a:p>
          <a:p>
            <a:pPr marL="457200" lvl="2" indent="0">
              <a:buNone/>
            </a:pPr>
            <a:endParaRPr lang="en-US" dirty="0">
              <a:sym typeface="Wingdings" panose="05000000000000000000" pitchFamily="2" charset="2"/>
            </a:endParaRPr>
          </a:p>
        </p:txBody>
      </p:sp>
      <p:sp>
        <p:nvSpPr>
          <p:cNvPr id="3" name="Title 2">
            <a:extLst>
              <a:ext uri="{FF2B5EF4-FFF2-40B4-BE49-F238E27FC236}">
                <a16:creationId xmlns:a16="http://schemas.microsoft.com/office/drawing/2014/main" id="{F942CDD0-2DF0-4062-8912-19E20BEFE4F3}"/>
              </a:ext>
            </a:extLst>
          </p:cNvPr>
          <p:cNvSpPr>
            <a:spLocks noGrp="1"/>
          </p:cNvSpPr>
          <p:nvPr>
            <p:ph type="title"/>
          </p:nvPr>
        </p:nvSpPr>
        <p:spPr/>
        <p:txBody>
          <a:bodyPr/>
          <a:lstStyle/>
          <a:p>
            <a:r>
              <a:rPr lang="en-US" dirty="0"/>
              <a:t>Control Logic - GLOBAL</a:t>
            </a:r>
          </a:p>
        </p:txBody>
      </p:sp>
    </p:spTree>
    <p:extLst>
      <p:ext uri="{BB962C8B-B14F-4D97-AF65-F5344CB8AC3E}">
        <p14:creationId xmlns:p14="http://schemas.microsoft.com/office/powerpoint/2010/main" val="42510327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71063-F6CB-4B00-B8B0-483C79BC9C95}"/>
              </a:ext>
            </a:extLst>
          </p:cNvPr>
          <p:cNvSpPr>
            <a:spLocks noGrp="1"/>
          </p:cNvSpPr>
          <p:nvPr>
            <p:ph type="title"/>
          </p:nvPr>
        </p:nvSpPr>
        <p:spPr/>
        <p:txBody>
          <a:bodyPr/>
          <a:lstStyle/>
          <a:p>
            <a:r>
              <a:rPr lang="en-US" dirty="0"/>
              <a:t>Experimental Setup - CLOUDLAB</a:t>
            </a:r>
          </a:p>
        </p:txBody>
      </p:sp>
      <p:sp>
        <p:nvSpPr>
          <p:cNvPr id="6" name="Content Placeholder 5">
            <a:extLst>
              <a:ext uri="{FF2B5EF4-FFF2-40B4-BE49-F238E27FC236}">
                <a16:creationId xmlns:a16="http://schemas.microsoft.com/office/drawing/2014/main" id="{FCE3305C-2569-47DF-9905-D78E7BD1A403}"/>
              </a:ext>
            </a:extLst>
          </p:cNvPr>
          <p:cNvSpPr>
            <a:spLocks noGrp="1"/>
          </p:cNvSpPr>
          <p:nvPr>
            <p:ph idx="1"/>
          </p:nvPr>
        </p:nvSpPr>
        <p:spPr>
          <a:xfrm>
            <a:off x="4576185" y="1730862"/>
            <a:ext cx="4452864" cy="3108722"/>
          </a:xfrm>
          <a:ln>
            <a:solidFill>
              <a:srgbClr val="0070C0"/>
            </a:solidFill>
          </a:ln>
        </p:spPr>
        <p:txBody>
          <a:bodyPr/>
          <a:lstStyle/>
          <a:p>
            <a:pPr marL="0" marR="0" lvl="0" indent="0">
              <a:spcBef>
                <a:spcPts val="0"/>
              </a:spcBef>
              <a:spcAft>
                <a:spcPts val="0"/>
              </a:spcAft>
              <a:buNone/>
            </a:pPr>
            <a:r>
              <a:rPr lang="en-US" dirty="0">
                <a:latin typeface="Times New Roman" panose="02020603050405020304" pitchFamily="18" charset="0"/>
                <a:ea typeface="Times New Roman" panose="02020603050405020304" pitchFamily="18" charset="0"/>
              </a:rPr>
              <a:t>Local Controller CPU usage: </a:t>
            </a:r>
          </a:p>
          <a:p>
            <a:pPr marL="514350" indent="-285750">
              <a:spcBef>
                <a:spcPts val="0"/>
              </a:spcBef>
              <a:spcAft>
                <a:spcPts val="0"/>
              </a:spcAft>
              <a:buFont typeface="Courier New" panose="02070309020205020404" pitchFamily="49" charset="0"/>
              <a:buChar char="o"/>
            </a:pPr>
            <a:r>
              <a:rPr lang="en-US" sz="1800" dirty="0">
                <a:latin typeface="Times New Roman" panose="02020603050405020304" pitchFamily="18" charset="0"/>
                <a:ea typeface="Times New Roman" panose="02020603050405020304" pitchFamily="18" charset="0"/>
              </a:rPr>
              <a:t>Average&gt;90, decrease containers</a:t>
            </a:r>
          </a:p>
          <a:p>
            <a:pPr marL="514350" indent="-285750">
              <a:spcBef>
                <a:spcPts val="0"/>
              </a:spcBef>
              <a:spcAft>
                <a:spcPts val="0"/>
              </a:spcAft>
              <a:buFont typeface="Courier New" panose="02070309020205020404" pitchFamily="49" charset="0"/>
              <a:buChar char="o"/>
            </a:pPr>
            <a:r>
              <a:rPr lang="en-US" sz="1800" dirty="0">
                <a:latin typeface="Times New Roman" panose="02020603050405020304" pitchFamily="18" charset="0"/>
                <a:ea typeface="Times New Roman" panose="02020603050405020304" pitchFamily="18" charset="0"/>
              </a:rPr>
              <a:t>Average&lt;70, increase containers</a:t>
            </a:r>
          </a:p>
          <a:p>
            <a:pPr marL="514350" indent="-285750">
              <a:spcBef>
                <a:spcPts val="0"/>
              </a:spcBef>
              <a:spcAft>
                <a:spcPts val="0"/>
              </a:spcAft>
              <a:buFont typeface="Courier New" panose="02070309020205020404" pitchFamily="49" charset="0"/>
              <a:buChar char="o"/>
            </a:pPr>
            <a:r>
              <a:rPr lang="en-US" sz="1800" dirty="0">
                <a:latin typeface="Times New Roman" panose="02020603050405020304" pitchFamily="18" charset="0"/>
                <a:ea typeface="Times New Roman" panose="02020603050405020304" pitchFamily="18" charset="0"/>
              </a:rPr>
              <a:t>70&lt;Average&lt;90 do nothing – all is well!</a:t>
            </a:r>
          </a:p>
          <a:p>
            <a:pPr marL="948690" marR="0" indent="0">
              <a:spcBef>
                <a:spcPts val="0"/>
              </a:spcBef>
              <a:spcAft>
                <a:spcPts val="0"/>
              </a:spcAft>
              <a:buNone/>
            </a:pPr>
            <a:r>
              <a:rPr lang="en-US" sz="1800" dirty="0">
                <a:latin typeface="Times New Roman" panose="02020603050405020304" pitchFamily="18" charset="0"/>
                <a:ea typeface="Times New Roman" panose="02020603050405020304" pitchFamily="18" charset="0"/>
              </a:rPr>
              <a:t>(values require finetuning)</a:t>
            </a:r>
          </a:p>
          <a:p>
            <a:pPr marL="0" marR="0" lvl="0" indent="0">
              <a:spcBef>
                <a:spcPts val="0"/>
              </a:spcBef>
              <a:spcAft>
                <a:spcPts val="0"/>
              </a:spcAft>
              <a:buNone/>
            </a:pPr>
            <a:r>
              <a:rPr lang="en-US" dirty="0">
                <a:latin typeface="Times New Roman" panose="02020603050405020304" pitchFamily="18" charset="0"/>
                <a:ea typeface="Times New Roman" panose="02020603050405020304" pitchFamily="18" charset="0"/>
              </a:rPr>
              <a:t> Global Controller aggregate usage:</a:t>
            </a:r>
          </a:p>
          <a:p>
            <a:pPr marL="514350" indent="-285750">
              <a:spcBef>
                <a:spcPts val="0"/>
              </a:spcBef>
              <a:spcAft>
                <a:spcPts val="0"/>
              </a:spcAft>
              <a:buFont typeface="Courier New" panose="02070309020205020404" pitchFamily="49" charset="0"/>
              <a:buChar char="o"/>
            </a:pPr>
            <a:r>
              <a:rPr lang="en-US" sz="1800" dirty="0">
                <a:latin typeface="Times New Roman" panose="02020603050405020304" pitchFamily="18" charset="0"/>
                <a:ea typeface="Times New Roman" panose="02020603050405020304" pitchFamily="18" charset="0"/>
              </a:rPr>
              <a:t>Total Resource &gt;180, decrease </a:t>
            </a:r>
            <a:r>
              <a:rPr lang="en-US" sz="1800" dirty="0" err="1">
                <a:latin typeface="Times New Roman" panose="02020603050405020304" pitchFamily="18" charset="0"/>
                <a:ea typeface="Times New Roman" panose="02020603050405020304" pitchFamily="18" charset="0"/>
              </a:rPr>
              <a:t>maxjobs</a:t>
            </a:r>
            <a:endParaRPr lang="en-US" sz="1800" dirty="0">
              <a:latin typeface="Times New Roman" panose="02020603050405020304" pitchFamily="18" charset="0"/>
              <a:ea typeface="Times New Roman" panose="02020603050405020304" pitchFamily="18" charset="0"/>
            </a:endParaRPr>
          </a:p>
          <a:p>
            <a:pPr marL="514350" indent="-285750">
              <a:spcBef>
                <a:spcPts val="0"/>
              </a:spcBef>
              <a:spcAft>
                <a:spcPts val="0"/>
              </a:spcAft>
              <a:buFont typeface="Courier New" panose="02070309020205020404" pitchFamily="49" charset="0"/>
              <a:buChar char="o"/>
            </a:pPr>
            <a:r>
              <a:rPr lang="en-US" sz="1800" dirty="0">
                <a:latin typeface="Times New Roman" panose="02020603050405020304" pitchFamily="18" charset="0"/>
                <a:ea typeface="Times New Roman" panose="02020603050405020304" pitchFamily="18" charset="0"/>
              </a:rPr>
              <a:t>Total Resource &lt; 140, increase </a:t>
            </a:r>
            <a:r>
              <a:rPr lang="en-US" sz="1800" dirty="0" err="1">
                <a:latin typeface="Times New Roman" panose="02020603050405020304" pitchFamily="18" charset="0"/>
                <a:ea typeface="Times New Roman" panose="02020603050405020304" pitchFamily="18" charset="0"/>
              </a:rPr>
              <a:t>maxjobs</a:t>
            </a:r>
            <a:endParaRPr lang="en-US" sz="1800" dirty="0">
              <a:latin typeface="Times New Roman" panose="02020603050405020304" pitchFamily="18" charset="0"/>
              <a:ea typeface="Times New Roman" panose="02020603050405020304" pitchFamily="18" charset="0"/>
            </a:endParaRPr>
          </a:p>
          <a:p>
            <a:pPr marL="514350" indent="-285750">
              <a:spcBef>
                <a:spcPts val="0"/>
              </a:spcBef>
              <a:spcAft>
                <a:spcPts val="0"/>
              </a:spcAft>
              <a:buFont typeface="Courier New" panose="02070309020205020404" pitchFamily="49" charset="0"/>
              <a:buChar char="o"/>
            </a:pPr>
            <a:r>
              <a:rPr lang="en-US" sz="1800" dirty="0">
                <a:latin typeface="Times New Roman" panose="02020603050405020304" pitchFamily="18" charset="0"/>
                <a:ea typeface="Times New Roman" panose="02020603050405020304" pitchFamily="18" charset="0"/>
              </a:rPr>
              <a:t>70&lt;TR&lt;90 do nothing – all is well!</a:t>
            </a:r>
          </a:p>
          <a:p>
            <a:pPr marR="0" lvl="1" indent="0">
              <a:spcBef>
                <a:spcPts val="0"/>
              </a:spcBef>
              <a:spcAft>
                <a:spcPts val="0"/>
              </a:spcAft>
              <a:buNone/>
            </a:pPr>
            <a:r>
              <a:rPr lang="en-US" dirty="0">
                <a:latin typeface="Times New Roman" panose="02020603050405020304" pitchFamily="18" charset="0"/>
                <a:ea typeface="Times New Roman" panose="02020603050405020304" pitchFamily="18" charset="0"/>
              </a:rPr>
              <a:t>	(values require finetuning)</a:t>
            </a:r>
          </a:p>
          <a:p>
            <a:endParaRPr lang="en-US" dirty="0"/>
          </a:p>
        </p:txBody>
      </p:sp>
      <p:sp>
        <p:nvSpPr>
          <p:cNvPr id="7" name="Content Placeholder 1">
            <a:extLst>
              <a:ext uri="{FF2B5EF4-FFF2-40B4-BE49-F238E27FC236}">
                <a16:creationId xmlns:a16="http://schemas.microsoft.com/office/drawing/2014/main" id="{DCD7910E-7920-4DEE-A435-6A855294FF31}"/>
              </a:ext>
            </a:extLst>
          </p:cNvPr>
          <p:cNvSpPr txBox="1">
            <a:spLocks/>
          </p:cNvSpPr>
          <p:nvPr/>
        </p:nvSpPr>
        <p:spPr bwMode="auto">
          <a:xfrm>
            <a:off x="253950" y="1719891"/>
            <a:ext cx="4198916" cy="3108722"/>
          </a:xfrm>
          <a:prstGeom prst="rect">
            <a:avLst/>
          </a:prstGeom>
          <a:noFill/>
          <a:ln>
            <a:solidFill>
              <a:srgbClr val="0070C0"/>
            </a:solid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228600" indent="-228600" algn="l" rtl="0" eaLnBrk="0" fontAlgn="base" hangingPunct="0">
              <a:spcBef>
                <a:spcPts val="2000"/>
              </a:spcBef>
              <a:spcAft>
                <a:spcPct val="0"/>
              </a:spcAft>
              <a:buClr>
                <a:schemeClr val="accent3">
                  <a:lumMod val="60000"/>
                  <a:lumOff val="40000"/>
                </a:schemeClr>
              </a:buClr>
              <a:buSzPct val="75000"/>
              <a:buFont typeface="Wingdings" charset="2"/>
              <a:buChar char="n"/>
              <a:defRPr sz="2000" kern="1200">
                <a:solidFill>
                  <a:schemeClr val="accent1"/>
                </a:solidFill>
                <a:latin typeface="Cambria"/>
                <a:ea typeface="MS PGothic" panose="020B0600070205080204" pitchFamily="34" charset="-128"/>
                <a:cs typeface="Cambria"/>
              </a:defRPr>
            </a:lvl1pPr>
            <a:lvl2pPr marL="457200" indent="-228600" algn="l" rtl="0" eaLnBrk="0" fontAlgn="base" hangingPunct="0">
              <a:spcBef>
                <a:spcPts val="600"/>
              </a:spcBef>
              <a:spcAft>
                <a:spcPct val="0"/>
              </a:spcAft>
              <a:buClr>
                <a:schemeClr val="accent3"/>
              </a:buClr>
              <a:buSzPct val="75000"/>
              <a:buFont typeface="Wingdings" charset="2"/>
              <a:buChar char="n"/>
              <a:defRPr kern="1200">
                <a:solidFill>
                  <a:schemeClr val="accent1"/>
                </a:solidFill>
                <a:latin typeface="Cambria"/>
                <a:ea typeface="MS PGothic" panose="020B0600070205080204" pitchFamily="34" charset="-128"/>
                <a:cs typeface="Cambria"/>
              </a:defRPr>
            </a:lvl2pPr>
            <a:lvl3pPr marL="6858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accent1"/>
                </a:solidFill>
                <a:latin typeface="Cambria"/>
                <a:ea typeface="MS PGothic" panose="020B0600070205080204" pitchFamily="34" charset="-128"/>
                <a:cs typeface="Cambria"/>
              </a:defRPr>
            </a:lvl3pPr>
            <a:lvl4pPr marL="914400" indent="-228600" algn="l" rtl="0" eaLnBrk="0" fontAlgn="base" hangingPunct="0">
              <a:spcBef>
                <a:spcPts val="600"/>
              </a:spcBef>
              <a:spcAft>
                <a:spcPct val="0"/>
              </a:spcAft>
              <a:buClr>
                <a:schemeClr val="accent3"/>
              </a:buClr>
              <a:buSzPct val="75000"/>
              <a:buFont typeface="Wingdings" charset="2"/>
              <a:buChar char="n"/>
              <a:defRPr kern="1200">
                <a:solidFill>
                  <a:schemeClr val="accent1"/>
                </a:solidFill>
                <a:latin typeface="Cambria"/>
                <a:ea typeface="MS PGothic" panose="020B0600070205080204" pitchFamily="34" charset="-128"/>
                <a:cs typeface="Cambria"/>
              </a:defRPr>
            </a:lvl4pPr>
            <a:lvl5pPr marL="1143000" indent="-228600" algn="l" rtl="0" eaLnBrk="0" fontAlgn="base" hangingPunct="0">
              <a:spcBef>
                <a:spcPts val="600"/>
              </a:spcBef>
              <a:spcAft>
                <a:spcPct val="0"/>
              </a:spcAft>
              <a:buClr>
                <a:schemeClr val="accent3">
                  <a:lumMod val="60000"/>
                  <a:lumOff val="40000"/>
                </a:schemeClr>
              </a:buClr>
              <a:buSzPct val="75000"/>
              <a:buFont typeface="Wingdings" charset="2"/>
              <a:buChar char="n"/>
              <a:defRPr kern="1200">
                <a:solidFill>
                  <a:schemeClr val="accent1"/>
                </a:solidFill>
                <a:latin typeface="Cambria"/>
                <a:ea typeface="MS PGothic" panose="020B0600070205080204" pitchFamily="34" charset="-128"/>
                <a:cs typeface="Cambria"/>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a:lstStyle>
          <a:p>
            <a:pPr marL="0" indent="0" defTabSz="914400">
              <a:spcBef>
                <a:spcPts val="0"/>
              </a:spcBef>
              <a:spcAft>
                <a:spcPts val="0"/>
              </a:spcAft>
              <a:buNone/>
            </a:pPr>
            <a:r>
              <a:rPr lang="en-US" dirty="0">
                <a:latin typeface="Times New Roman" panose="02020603050405020304" pitchFamily="18" charset="0"/>
                <a:ea typeface="Times New Roman" panose="02020603050405020304" pitchFamily="18" charset="0"/>
              </a:rPr>
              <a:t>Property settings and Threshold values:</a:t>
            </a:r>
          </a:p>
          <a:p>
            <a:pPr marL="342900" indent="-342900" defTabSz="914400">
              <a:spcBef>
                <a:spcPts val="0"/>
              </a:spcBef>
              <a:spcAft>
                <a:spcPts val="0"/>
              </a:spcAft>
              <a:buFont typeface="Wingdings" panose="05000000000000000000" pitchFamily="2" charset="2"/>
              <a:buChar char=""/>
            </a:pPr>
            <a:r>
              <a:rPr lang="en-US" sz="1800" dirty="0">
                <a:latin typeface="Times New Roman" panose="02020603050405020304" pitchFamily="18" charset="0"/>
                <a:ea typeface="Times New Roman" panose="02020603050405020304" pitchFamily="18" charset="0"/>
              </a:rPr>
              <a:t>Slaves: 2</a:t>
            </a:r>
          </a:p>
          <a:p>
            <a:pPr marL="342900" indent="-342900" defTabSz="914400">
              <a:spcBef>
                <a:spcPts val="0"/>
              </a:spcBef>
              <a:spcAft>
                <a:spcPts val="0"/>
              </a:spcAft>
              <a:buFont typeface="Wingdings" panose="05000000000000000000" pitchFamily="2" charset="2"/>
              <a:buChar char=""/>
            </a:pPr>
            <a:r>
              <a:rPr lang="en-US" sz="1800" dirty="0">
                <a:latin typeface="Times New Roman" panose="02020603050405020304" pitchFamily="18" charset="0"/>
                <a:ea typeface="Times New Roman" panose="02020603050405020304" pitchFamily="18" charset="0"/>
              </a:rPr>
              <a:t>Container Size: 1024</a:t>
            </a:r>
          </a:p>
          <a:p>
            <a:pPr marL="342900" indent="-342900" defTabSz="914400">
              <a:spcBef>
                <a:spcPts val="0"/>
              </a:spcBef>
              <a:spcAft>
                <a:spcPts val="0"/>
              </a:spcAft>
              <a:buFont typeface="Wingdings" panose="05000000000000000000" pitchFamily="2" charset="2"/>
              <a:buChar char=""/>
            </a:pPr>
            <a:r>
              <a:rPr lang="en-US" sz="1800" dirty="0">
                <a:latin typeface="Times New Roman" panose="02020603050405020304" pitchFamily="18" charset="0"/>
                <a:ea typeface="Times New Roman" panose="02020603050405020304" pitchFamily="18" charset="0"/>
              </a:rPr>
              <a:t>Initialization value of slaves: </a:t>
            </a:r>
          </a:p>
          <a:p>
            <a:pPr marL="0" indent="0" defTabSz="914400">
              <a:spcBef>
                <a:spcPts val="0"/>
              </a:spcBef>
              <a:spcAft>
                <a:spcPts val="0"/>
              </a:spcAft>
              <a:buNone/>
            </a:pPr>
            <a:r>
              <a:rPr lang="en-US" sz="1800" dirty="0">
                <a:latin typeface="Times New Roman" panose="02020603050405020304" pitchFamily="18" charset="0"/>
                <a:ea typeface="Times New Roman" panose="02020603050405020304" pitchFamily="18" charset="0"/>
                <a:sym typeface="Wingdings" panose="05000000000000000000" pitchFamily="2" charset="2"/>
              </a:rPr>
              <a:t>         </a:t>
            </a:r>
            <a:r>
              <a:rPr lang="en-US" sz="1800" dirty="0">
                <a:latin typeface="Times New Roman" panose="02020603050405020304" pitchFamily="18" charset="0"/>
                <a:ea typeface="Times New Roman" panose="02020603050405020304" pitchFamily="18" charset="0"/>
              </a:rPr>
              <a:t>32 GB, 32 Containers Allowed</a:t>
            </a:r>
          </a:p>
          <a:p>
            <a:pPr marL="342900" indent="-342900" defTabSz="914400">
              <a:spcBef>
                <a:spcPts val="0"/>
              </a:spcBef>
              <a:spcAft>
                <a:spcPts val="0"/>
              </a:spcAft>
              <a:buFont typeface="Wingdings" panose="05000000000000000000" pitchFamily="2" charset="2"/>
              <a:buChar char=""/>
            </a:pPr>
            <a:r>
              <a:rPr lang="en-US" sz="1800" dirty="0">
                <a:latin typeface="Times New Roman" panose="02020603050405020304" pitchFamily="18" charset="0"/>
                <a:ea typeface="Times New Roman" panose="02020603050405020304" pitchFamily="18" charset="0"/>
              </a:rPr>
              <a:t>Initialization value of AMRP: 0.2 </a:t>
            </a:r>
          </a:p>
          <a:p>
            <a:pPr marL="342900" indent="-342900" defTabSz="914400">
              <a:spcBef>
                <a:spcPts val="0"/>
              </a:spcBef>
              <a:spcAft>
                <a:spcPts val="0"/>
              </a:spcAft>
              <a:buFont typeface="Wingdings" panose="05000000000000000000" pitchFamily="2" charset="2"/>
              <a:buChar char=""/>
            </a:pPr>
            <a:r>
              <a:rPr lang="en-US" sz="1800" dirty="0">
                <a:latin typeface="Times New Roman" panose="02020603050405020304" pitchFamily="18" charset="0"/>
                <a:ea typeface="Times New Roman" panose="02020603050405020304" pitchFamily="18" charset="0"/>
              </a:rPr>
              <a:t>Maximum AMRP  allowed: 0.7</a:t>
            </a:r>
          </a:p>
          <a:p>
            <a:pPr marL="342900" indent="-342900" defTabSz="914400">
              <a:spcBef>
                <a:spcPts val="0"/>
              </a:spcBef>
              <a:spcAft>
                <a:spcPts val="0"/>
              </a:spcAft>
              <a:buFont typeface="Wingdings" panose="05000000000000000000" pitchFamily="2" charset="2"/>
              <a:buChar char=""/>
            </a:pPr>
            <a:endParaRPr lang="en-US" sz="1800" dirty="0">
              <a:latin typeface="Times New Roman" panose="02020603050405020304" pitchFamily="18" charset="0"/>
              <a:ea typeface="Times New Roman" panose="02020603050405020304" pitchFamily="18" charset="0"/>
            </a:endParaRPr>
          </a:p>
          <a:p>
            <a:pPr defTabSz="914400"/>
            <a:endParaRPr lang="en-US" sz="1800" dirty="0"/>
          </a:p>
        </p:txBody>
      </p:sp>
    </p:spTree>
    <p:extLst>
      <p:ext uri="{BB962C8B-B14F-4D97-AF65-F5344CB8AC3E}">
        <p14:creationId xmlns:p14="http://schemas.microsoft.com/office/powerpoint/2010/main" val="1391707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2EB4978-34C5-4BBB-AEE3-229742311568}"/>
              </a:ext>
            </a:extLst>
          </p:cNvPr>
          <p:cNvPicPr>
            <a:picLocks noGrp="1"/>
          </p:cNvPicPr>
          <p:nvPr>
            <p:ph idx="1"/>
          </p:nvPr>
        </p:nvPicPr>
        <p:blipFill>
          <a:blip r:embed="rId2"/>
          <a:stretch>
            <a:fillRect/>
          </a:stretch>
        </p:blipFill>
        <p:spPr>
          <a:xfrm>
            <a:off x="1927362" y="1730862"/>
            <a:ext cx="5589719" cy="3161772"/>
          </a:xfrm>
          <a:prstGeom prst="rect">
            <a:avLst/>
          </a:prstGeom>
        </p:spPr>
      </p:pic>
      <p:sp>
        <p:nvSpPr>
          <p:cNvPr id="3" name="Title 2">
            <a:extLst>
              <a:ext uri="{FF2B5EF4-FFF2-40B4-BE49-F238E27FC236}">
                <a16:creationId xmlns:a16="http://schemas.microsoft.com/office/drawing/2014/main" id="{658677CD-4AE7-4BB1-98DF-AF4B5BB81E18}"/>
              </a:ext>
            </a:extLst>
          </p:cNvPr>
          <p:cNvSpPr>
            <a:spLocks noGrp="1"/>
          </p:cNvSpPr>
          <p:nvPr>
            <p:ph type="title"/>
          </p:nvPr>
        </p:nvSpPr>
        <p:spPr>
          <a:xfrm>
            <a:off x="289956" y="893853"/>
            <a:ext cx="7556500" cy="1196204"/>
          </a:xfrm>
          <a:solidFill>
            <a:schemeClr val="bg1"/>
          </a:solidFill>
        </p:spPr>
        <p:txBody>
          <a:bodyPr/>
          <a:lstStyle/>
          <a:p>
            <a:r>
              <a:rPr lang="en-US" dirty="0"/>
              <a:t>Local Monitor</a:t>
            </a:r>
            <a:br>
              <a:rPr lang="en-US" dirty="0"/>
            </a:br>
            <a:r>
              <a:rPr lang="en-US" sz="800" dirty="0"/>
              <a:t>[</a:t>
            </a:r>
            <a:r>
              <a:rPr lang="en-US" sz="800" i="1" dirty="0" err="1"/>
              <a:t>NodeInfo</a:t>
            </a:r>
            <a:r>
              <a:rPr lang="en-US" sz="800" i="1" dirty="0"/>
              <a:t>: Timestamp, CPU usage (</a:t>
            </a:r>
            <a:r>
              <a:rPr lang="en-US" sz="800" i="1" dirty="0" err="1"/>
              <a:t>user+nice+system+steal</a:t>
            </a:r>
            <a:r>
              <a:rPr lang="en-US" sz="800" i="1" dirty="0"/>
              <a:t>), CPU (</a:t>
            </a:r>
            <a:r>
              <a:rPr lang="en-US" sz="800" i="1" dirty="0" err="1"/>
              <a:t>iowait</a:t>
            </a:r>
            <a:r>
              <a:rPr lang="en-US" sz="800" i="1" dirty="0"/>
              <a:t>), CPU (idle), number of context switches per second (CTSW), transactions per second (TPS), total memory of a node in KB, used memory in KB, used memory (%), size of the running queue, number of blocked tasks, max. device utilization, max. network interface utilization </a:t>
            </a:r>
            <a:r>
              <a:rPr lang="en-US" sz="800" dirty="0"/>
              <a:t>|  </a:t>
            </a:r>
            <a:r>
              <a:rPr lang="en-US" sz="800" i="1" dirty="0" err="1"/>
              <a:t>TaskInfo</a:t>
            </a:r>
            <a:r>
              <a:rPr lang="en-US" sz="800" i="1" dirty="0"/>
              <a:t>: Timestamp, CPU usage (%) by MR tasks, memory usage (%) by MR tasks, number of containers used by tasks, number of AMs, number of </a:t>
            </a:r>
            <a:r>
              <a:rPr lang="en-US" sz="800" i="1" dirty="0" err="1"/>
              <a:t>YarnChild</a:t>
            </a:r>
            <a:r>
              <a:rPr lang="en-US" sz="800" i="1" dirty="0"/>
              <a:t>]</a:t>
            </a:r>
            <a:endParaRPr lang="en-US" sz="800" dirty="0"/>
          </a:p>
        </p:txBody>
      </p:sp>
    </p:spTree>
    <p:extLst>
      <p:ext uri="{BB962C8B-B14F-4D97-AF65-F5344CB8AC3E}">
        <p14:creationId xmlns:p14="http://schemas.microsoft.com/office/powerpoint/2010/main" val="4909236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C4A12C-BF7C-485F-AA2E-86CEF1951685}"/>
              </a:ext>
            </a:extLst>
          </p:cNvPr>
          <p:cNvSpPr>
            <a:spLocks noGrp="1"/>
          </p:cNvSpPr>
          <p:nvPr>
            <p:ph type="title"/>
          </p:nvPr>
        </p:nvSpPr>
        <p:spPr/>
        <p:txBody>
          <a:bodyPr/>
          <a:lstStyle/>
          <a:p>
            <a:r>
              <a:rPr lang="en-US" dirty="0"/>
              <a:t>Local Controller</a:t>
            </a:r>
          </a:p>
        </p:txBody>
      </p:sp>
      <p:pic>
        <p:nvPicPr>
          <p:cNvPr id="4" name="Content Placeholder 3">
            <a:extLst>
              <a:ext uri="{FF2B5EF4-FFF2-40B4-BE49-F238E27FC236}">
                <a16:creationId xmlns:a16="http://schemas.microsoft.com/office/drawing/2014/main" id="{97AABCE7-3095-4EAA-91F8-CC2201792FC3}"/>
              </a:ext>
            </a:extLst>
          </p:cNvPr>
          <p:cNvPicPr>
            <a:picLocks noGrp="1"/>
          </p:cNvPicPr>
          <p:nvPr>
            <p:ph idx="1"/>
          </p:nvPr>
        </p:nvPicPr>
        <p:blipFill>
          <a:blip r:embed="rId2"/>
          <a:stretch>
            <a:fillRect/>
          </a:stretch>
        </p:blipFill>
        <p:spPr>
          <a:xfrm>
            <a:off x="1721922" y="1730863"/>
            <a:ext cx="5735781" cy="3149896"/>
          </a:xfrm>
          <a:prstGeom prst="rect">
            <a:avLst/>
          </a:prstGeom>
        </p:spPr>
      </p:pic>
    </p:spTree>
    <p:extLst>
      <p:ext uri="{BB962C8B-B14F-4D97-AF65-F5344CB8AC3E}">
        <p14:creationId xmlns:p14="http://schemas.microsoft.com/office/powerpoint/2010/main" val="2458004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70E21E-2576-4497-8A47-06847D62F28C}"/>
              </a:ext>
            </a:extLst>
          </p:cNvPr>
          <p:cNvSpPr>
            <a:spLocks noGrp="1"/>
          </p:cNvSpPr>
          <p:nvPr>
            <p:ph type="title"/>
          </p:nvPr>
        </p:nvSpPr>
        <p:spPr/>
        <p:txBody>
          <a:bodyPr/>
          <a:lstStyle/>
          <a:p>
            <a:r>
              <a:rPr lang="en-US" dirty="0"/>
              <a:t>Global Controller</a:t>
            </a:r>
          </a:p>
        </p:txBody>
      </p:sp>
      <p:pic>
        <p:nvPicPr>
          <p:cNvPr id="4" name="Content Placeholder 3">
            <a:extLst>
              <a:ext uri="{FF2B5EF4-FFF2-40B4-BE49-F238E27FC236}">
                <a16:creationId xmlns:a16="http://schemas.microsoft.com/office/drawing/2014/main" id="{F63609E4-F1D8-4A82-8DA9-6E1FC2385549}"/>
              </a:ext>
            </a:extLst>
          </p:cNvPr>
          <p:cNvPicPr>
            <a:picLocks noGrp="1"/>
          </p:cNvPicPr>
          <p:nvPr>
            <p:ph idx="1"/>
          </p:nvPr>
        </p:nvPicPr>
        <p:blipFill>
          <a:blip r:embed="rId2"/>
          <a:stretch>
            <a:fillRect/>
          </a:stretch>
        </p:blipFill>
        <p:spPr>
          <a:xfrm>
            <a:off x="1608192" y="1730862"/>
            <a:ext cx="5927615" cy="3205821"/>
          </a:xfrm>
          <a:prstGeom prst="rect">
            <a:avLst/>
          </a:prstGeom>
        </p:spPr>
      </p:pic>
    </p:spTree>
    <p:extLst>
      <p:ext uri="{BB962C8B-B14F-4D97-AF65-F5344CB8AC3E}">
        <p14:creationId xmlns:p14="http://schemas.microsoft.com/office/powerpoint/2010/main" val="26616289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B4F9BFF-A20C-4F72-B569-BD5E1B5E07FB}"/>
              </a:ext>
            </a:extLst>
          </p:cNvPr>
          <p:cNvSpPr>
            <a:spLocks noGrp="1"/>
          </p:cNvSpPr>
          <p:nvPr>
            <p:ph idx="1"/>
          </p:nvPr>
        </p:nvSpPr>
        <p:spPr>
          <a:xfrm>
            <a:off x="289955" y="1552744"/>
            <a:ext cx="5006440" cy="3108722"/>
          </a:xfrm>
        </p:spPr>
        <p:txBody>
          <a:bodyPr/>
          <a:lstStyle/>
          <a:p>
            <a:pPr algn="just"/>
            <a:r>
              <a:rPr lang="en-US" sz="1800" dirty="0"/>
              <a:t>The controller was tested (PS: without establishing synchronization between master and slave) and following observations were noted for a customized workload comprising of 2 Grep and 2 </a:t>
            </a:r>
            <a:r>
              <a:rPr lang="en-US" sz="1800" dirty="0" err="1"/>
              <a:t>WordCount</a:t>
            </a:r>
            <a:r>
              <a:rPr lang="en-US" sz="1800" dirty="0"/>
              <a:t> problems running concurrently. </a:t>
            </a:r>
          </a:p>
          <a:p>
            <a:pPr algn="just"/>
            <a:r>
              <a:rPr lang="en-US" sz="1800" dirty="0"/>
              <a:t>As seen in table 1, the </a:t>
            </a:r>
            <a:r>
              <a:rPr lang="en-US" sz="1800" dirty="0" err="1"/>
              <a:t>makespan</a:t>
            </a:r>
            <a:r>
              <a:rPr lang="en-US" sz="1800" dirty="0"/>
              <a:t> does come down on using the controller (32%), but the readings are not sufficient and repeatable.</a:t>
            </a:r>
          </a:p>
        </p:txBody>
      </p:sp>
      <p:sp>
        <p:nvSpPr>
          <p:cNvPr id="3" name="Title 2">
            <a:extLst>
              <a:ext uri="{FF2B5EF4-FFF2-40B4-BE49-F238E27FC236}">
                <a16:creationId xmlns:a16="http://schemas.microsoft.com/office/drawing/2014/main" id="{A9342608-2A3D-4839-A979-7BB3AA98325D}"/>
              </a:ext>
            </a:extLst>
          </p:cNvPr>
          <p:cNvSpPr>
            <a:spLocks noGrp="1"/>
          </p:cNvSpPr>
          <p:nvPr>
            <p:ph type="title"/>
          </p:nvPr>
        </p:nvSpPr>
        <p:spPr/>
        <p:txBody>
          <a:bodyPr/>
          <a:lstStyle/>
          <a:p>
            <a:r>
              <a:rPr lang="en-US" dirty="0"/>
              <a:t>Results </a:t>
            </a:r>
          </a:p>
        </p:txBody>
      </p:sp>
      <p:pic>
        <p:nvPicPr>
          <p:cNvPr id="1026" name="Picture 2">
            <a:extLst>
              <a:ext uri="{FF2B5EF4-FFF2-40B4-BE49-F238E27FC236}">
                <a16:creationId xmlns:a16="http://schemas.microsoft.com/office/drawing/2014/main" id="{CF15C0D0-B4FF-45BA-93A0-E6DE784401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2648" y="1730863"/>
            <a:ext cx="3391395" cy="2409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B48C1DDF-BDBB-4433-A001-C53EC7D3A2DE}"/>
              </a:ext>
            </a:extLst>
          </p:cNvPr>
          <p:cNvSpPr/>
          <p:nvPr/>
        </p:nvSpPr>
        <p:spPr>
          <a:xfrm>
            <a:off x="484913" y="4326425"/>
            <a:ext cx="8369130" cy="646331"/>
          </a:xfrm>
          <a:prstGeom prst="rect">
            <a:avLst/>
          </a:prstGeom>
        </p:spPr>
        <p:txBody>
          <a:bodyPr wrap="square">
            <a:spAutoFit/>
          </a:bodyPr>
          <a:lstStyle/>
          <a:p>
            <a:pPr algn="ctr"/>
            <a:r>
              <a:rPr lang="en-US" dirty="0">
                <a:solidFill>
                  <a:srgbClr val="00B050"/>
                </a:solidFill>
              </a:rPr>
              <a:t>Controller parameters </a:t>
            </a:r>
            <a:r>
              <a:rPr lang="en-US" dirty="0" err="1">
                <a:solidFill>
                  <a:srgbClr val="00B050"/>
                </a:solidFill>
              </a:rPr>
              <a:t>MaxContainers</a:t>
            </a:r>
            <a:r>
              <a:rPr lang="en-US" dirty="0">
                <a:solidFill>
                  <a:srgbClr val="00B050"/>
                </a:solidFill>
              </a:rPr>
              <a:t> and AMRP were observed to change as per %CPU and control commands from 10 to 40 and 0.1 to 0.7 respectively  </a:t>
            </a:r>
          </a:p>
        </p:txBody>
      </p:sp>
    </p:spTree>
    <p:extLst>
      <p:ext uri="{BB962C8B-B14F-4D97-AF65-F5344CB8AC3E}">
        <p14:creationId xmlns:p14="http://schemas.microsoft.com/office/powerpoint/2010/main" val="3929585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48C44D2-4D4C-42B0-AF24-5A642D77908B}"/>
              </a:ext>
            </a:extLst>
          </p:cNvPr>
          <p:cNvSpPr>
            <a:spLocks noGrp="1"/>
          </p:cNvSpPr>
          <p:nvPr>
            <p:ph idx="1"/>
          </p:nvPr>
        </p:nvSpPr>
        <p:spPr/>
        <p:txBody>
          <a:bodyPr/>
          <a:lstStyle/>
          <a:p>
            <a:pPr algn="just"/>
            <a:r>
              <a:rPr lang="en-US" dirty="0"/>
              <a:t>Deviation: Difference of running containers and </a:t>
            </a:r>
            <a:r>
              <a:rPr lang="en-US" dirty="0" err="1"/>
              <a:t>maxContainers</a:t>
            </a:r>
            <a:r>
              <a:rPr lang="en-US" dirty="0"/>
              <a:t> could not be written to the files. File Permissions needed to be managed well</a:t>
            </a:r>
          </a:p>
          <a:p>
            <a:pPr algn="just"/>
            <a:r>
              <a:rPr lang="en-US" dirty="0"/>
              <a:t>The moving average control algorithm needs to be studied under various workload and the size of moving window as well as the gain and other control parameters need to be determined. </a:t>
            </a:r>
          </a:p>
          <a:p>
            <a:pPr algn="just"/>
            <a:r>
              <a:rPr lang="en-US" dirty="0"/>
              <a:t>A more realistic workload needs to be designed to test the implementation in all possible scenarios.</a:t>
            </a:r>
          </a:p>
        </p:txBody>
      </p:sp>
      <p:sp>
        <p:nvSpPr>
          <p:cNvPr id="3" name="Title 2">
            <a:extLst>
              <a:ext uri="{FF2B5EF4-FFF2-40B4-BE49-F238E27FC236}">
                <a16:creationId xmlns:a16="http://schemas.microsoft.com/office/drawing/2014/main" id="{8DC992C6-A591-41F6-9A51-C95B98818275}"/>
              </a:ext>
            </a:extLst>
          </p:cNvPr>
          <p:cNvSpPr>
            <a:spLocks noGrp="1"/>
          </p:cNvSpPr>
          <p:nvPr>
            <p:ph type="title"/>
          </p:nvPr>
        </p:nvSpPr>
        <p:spPr/>
        <p:txBody>
          <a:bodyPr/>
          <a:lstStyle/>
          <a:p>
            <a:r>
              <a:rPr lang="en-US" dirty="0"/>
              <a:t>Areas of Improvement</a:t>
            </a:r>
          </a:p>
        </p:txBody>
      </p:sp>
    </p:spTree>
    <p:extLst>
      <p:ext uri="{BB962C8B-B14F-4D97-AF65-F5344CB8AC3E}">
        <p14:creationId xmlns:p14="http://schemas.microsoft.com/office/powerpoint/2010/main" val="814604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0107E45-D6AA-4924-8E0D-53DEAD34DD3C}"/>
              </a:ext>
            </a:extLst>
          </p:cNvPr>
          <p:cNvSpPr>
            <a:spLocks noGrp="1"/>
          </p:cNvSpPr>
          <p:nvPr>
            <p:ph idx="1"/>
          </p:nvPr>
        </p:nvSpPr>
        <p:spPr/>
        <p:txBody>
          <a:bodyPr/>
          <a:lstStyle/>
          <a:p>
            <a:pPr algn="just"/>
            <a:r>
              <a:rPr lang="en-US" dirty="0"/>
              <a:t>A detailed study needs to be carried out to support this preliminary work so as to present more profound and accurate results.</a:t>
            </a:r>
          </a:p>
          <a:p>
            <a:pPr algn="just"/>
            <a:r>
              <a:rPr lang="en-US" dirty="0"/>
              <a:t>We only took CPU usage as a deciding factor but some MR jobs are IO intensive as well. Therefore the controller design should include </a:t>
            </a:r>
            <a:r>
              <a:rPr lang="en-US" dirty="0" err="1"/>
              <a:t>IOwait</a:t>
            </a:r>
            <a:r>
              <a:rPr lang="en-US" dirty="0"/>
              <a:t> times, </a:t>
            </a:r>
            <a:r>
              <a:rPr lang="en-US" dirty="0" err="1"/>
              <a:t>ContextSwitches</a:t>
            </a:r>
            <a:r>
              <a:rPr lang="en-US" dirty="0"/>
              <a:t>, memory etc. into account for a holistic design.</a:t>
            </a:r>
          </a:p>
          <a:p>
            <a:pPr algn="just"/>
            <a:endParaRPr lang="en-US" dirty="0"/>
          </a:p>
        </p:txBody>
      </p:sp>
      <p:sp>
        <p:nvSpPr>
          <p:cNvPr id="3" name="Title 2">
            <a:extLst>
              <a:ext uri="{FF2B5EF4-FFF2-40B4-BE49-F238E27FC236}">
                <a16:creationId xmlns:a16="http://schemas.microsoft.com/office/drawing/2014/main" id="{4F89673D-1C21-47C0-91FB-448CE9D05625}"/>
              </a:ext>
            </a:extLst>
          </p:cNvPr>
          <p:cNvSpPr>
            <a:spLocks noGrp="1"/>
          </p:cNvSpPr>
          <p:nvPr>
            <p:ph type="title"/>
          </p:nvPr>
        </p:nvSpPr>
        <p:spPr/>
        <p:txBody>
          <a:bodyPr/>
          <a:lstStyle/>
          <a:p>
            <a:r>
              <a:rPr lang="en-US" dirty="0"/>
              <a:t>Areas of Improvement</a:t>
            </a:r>
          </a:p>
        </p:txBody>
      </p:sp>
    </p:spTree>
    <p:extLst>
      <p:ext uri="{BB962C8B-B14F-4D97-AF65-F5344CB8AC3E}">
        <p14:creationId xmlns:p14="http://schemas.microsoft.com/office/powerpoint/2010/main" val="16488746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674F43-AB2B-4471-80DD-1C106343E6AB}"/>
              </a:ext>
            </a:extLst>
          </p:cNvPr>
          <p:cNvSpPr>
            <a:spLocks noGrp="1"/>
          </p:cNvSpPr>
          <p:nvPr>
            <p:ph idx="1"/>
          </p:nvPr>
        </p:nvSpPr>
        <p:spPr/>
        <p:txBody>
          <a:bodyPr/>
          <a:lstStyle/>
          <a:p>
            <a:r>
              <a:rPr lang="en-US" dirty="0"/>
              <a:t>A controller design with Dynamic reconfiguration at runtime, independent of the nature of job, is a feasible option to optimize Hadoop framework</a:t>
            </a:r>
          </a:p>
          <a:p>
            <a:r>
              <a:rPr lang="en-US" dirty="0"/>
              <a:t>Requires careful study and analysis of the controller design</a:t>
            </a:r>
          </a:p>
          <a:p>
            <a:endParaRPr lang="en-US" dirty="0"/>
          </a:p>
        </p:txBody>
      </p:sp>
      <p:sp>
        <p:nvSpPr>
          <p:cNvPr id="3" name="Title 2">
            <a:extLst>
              <a:ext uri="{FF2B5EF4-FFF2-40B4-BE49-F238E27FC236}">
                <a16:creationId xmlns:a16="http://schemas.microsoft.com/office/drawing/2014/main" id="{9A4869DD-FB07-4A15-8031-ABDB59707AAC}"/>
              </a:ext>
            </a:extLst>
          </p:cNvPr>
          <p:cNvSpPr>
            <a:spLocks noGrp="1"/>
          </p:cNvSpPr>
          <p:nvPr>
            <p:ph type="title"/>
          </p:nvPr>
        </p:nvSpPr>
        <p:spPr/>
        <p:txBody>
          <a:bodyPr/>
          <a:lstStyle/>
          <a:p>
            <a:r>
              <a:rPr lang="en-US" dirty="0"/>
              <a:t>Conclusion</a:t>
            </a:r>
          </a:p>
        </p:txBody>
      </p:sp>
    </p:spTree>
    <p:extLst>
      <p:ext uri="{BB962C8B-B14F-4D97-AF65-F5344CB8AC3E}">
        <p14:creationId xmlns:p14="http://schemas.microsoft.com/office/powerpoint/2010/main" val="1135003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74132" y="1722826"/>
            <a:ext cx="8128001" cy="3108722"/>
          </a:xfrm>
        </p:spPr>
        <p:txBody>
          <a:bodyPr/>
          <a:lstStyle/>
          <a:p>
            <a:r>
              <a:rPr lang="en-US" dirty="0"/>
              <a:t>Concurrency Control at runtime by dynamic reconfiguration of Hadoop Cluster using Software Definition, to reduce </a:t>
            </a:r>
            <a:r>
              <a:rPr lang="en-US" dirty="0" err="1"/>
              <a:t>makespan</a:t>
            </a:r>
            <a:r>
              <a:rPr lang="en-US" dirty="0"/>
              <a:t>* of MapReduce jobs and optimize performance. </a:t>
            </a:r>
          </a:p>
          <a:p>
            <a:r>
              <a:rPr lang="en-US" dirty="0"/>
              <a:t>Benefits over other Optimizations:</a:t>
            </a:r>
          </a:p>
          <a:p>
            <a:pPr lvl="1"/>
            <a:r>
              <a:rPr lang="en-US" dirty="0"/>
              <a:t>No training model required</a:t>
            </a:r>
          </a:p>
          <a:p>
            <a:pPr lvl="1"/>
            <a:r>
              <a:rPr lang="en-US" dirty="0"/>
              <a:t>Independent of workload characteristics</a:t>
            </a:r>
          </a:p>
          <a:p>
            <a:pPr lvl="1"/>
            <a:r>
              <a:rPr lang="en-US" dirty="0"/>
              <a:t>No modification in framework (Built on top of existing framework)</a:t>
            </a:r>
          </a:p>
          <a:p>
            <a:pPr marL="0" indent="0">
              <a:buNone/>
            </a:pPr>
            <a:r>
              <a:rPr lang="en-US" dirty="0" err="1"/>
              <a:t>makespan</a:t>
            </a:r>
            <a:r>
              <a:rPr lang="en-US" dirty="0"/>
              <a:t>*: Overall </a:t>
            </a:r>
            <a:r>
              <a:rPr lang="en-US"/>
              <a:t>execution runtime </a:t>
            </a:r>
            <a:r>
              <a:rPr lang="en-US" dirty="0"/>
              <a:t>of a MapReduce workload</a:t>
            </a:r>
          </a:p>
        </p:txBody>
      </p:sp>
      <p:sp>
        <p:nvSpPr>
          <p:cNvPr id="4" name="Title 3"/>
          <p:cNvSpPr>
            <a:spLocks noGrp="1"/>
          </p:cNvSpPr>
          <p:nvPr>
            <p:ph type="title"/>
          </p:nvPr>
        </p:nvSpPr>
        <p:spPr/>
        <p:txBody>
          <a:bodyPr/>
          <a:lstStyle/>
          <a:p>
            <a:r>
              <a:rPr lang="en-US" dirty="0"/>
              <a:t>Problem Statement</a:t>
            </a:r>
          </a:p>
        </p:txBody>
      </p:sp>
    </p:spTree>
    <p:extLst>
      <p:ext uri="{BB962C8B-B14F-4D97-AF65-F5344CB8AC3E}">
        <p14:creationId xmlns:p14="http://schemas.microsoft.com/office/powerpoint/2010/main" val="2647798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26BE23-6E44-4FCA-A177-3CBC3A7E7563}"/>
              </a:ext>
            </a:extLst>
          </p:cNvPr>
          <p:cNvSpPr>
            <a:spLocks noGrp="1"/>
          </p:cNvSpPr>
          <p:nvPr>
            <p:ph idx="1"/>
          </p:nvPr>
        </p:nvSpPr>
        <p:spPr/>
        <p:txBody>
          <a:bodyPr/>
          <a:lstStyle/>
          <a:p>
            <a:r>
              <a:rPr lang="en-US" dirty="0"/>
              <a:t>Understanding of Software Defined Models </a:t>
            </a:r>
          </a:p>
          <a:p>
            <a:r>
              <a:rPr lang="en-US" dirty="0"/>
              <a:t>Powerful scripting and use of Hadoop Yarn APIs and other APIs </a:t>
            </a:r>
          </a:p>
          <a:p>
            <a:r>
              <a:rPr lang="en-US" dirty="0"/>
              <a:t>Insight into controller design – </a:t>
            </a:r>
          </a:p>
          <a:p>
            <a:pPr lvl="1"/>
            <a:r>
              <a:rPr lang="en-US" dirty="0"/>
              <a:t>parameters to be considered </a:t>
            </a:r>
          </a:p>
          <a:p>
            <a:pPr lvl="1"/>
            <a:r>
              <a:rPr lang="en-US" dirty="0"/>
              <a:t>complications  involved  </a:t>
            </a:r>
          </a:p>
          <a:p>
            <a:pPr lvl="1"/>
            <a:r>
              <a:rPr lang="en-US" dirty="0"/>
              <a:t>use of control theory in IT Systems</a:t>
            </a:r>
          </a:p>
          <a:p>
            <a:r>
              <a:rPr lang="en-US" dirty="0"/>
              <a:t>Working with </a:t>
            </a:r>
            <a:r>
              <a:rPr lang="en-US" dirty="0" err="1"/>
              <a:t>cloudlab</a:t>
            </a:r>
            <a:r>
              <a:rPr lang="en-US" dirty="0"/>
              <a:t> and a glimpse of IAC (</a:t>
            </a:r>
            <a:r>
              <a:rPr lang="en-US" dirty="0" err="1"/>
              <a:t>genilib</a:t>
            </a:r>
            <a:r>
              <a:rPr lang="en-US" dirty="0"/>
              <a:t>-script)</a:t>
            </a:r>
          </a:p>
        </p:txBody>
      </p:sp>
      <p:sp>
        <p:nvSpPr>
          <p:cNvPr id="3" name="Title 2">
            <a:extLst>
              <a:ext uri="{FF2B5EF4-FFF2-40B4-BE49-F238E27FC236}">
                <a16:creationId xmlns:a16="http://schemas.microsoft.com/office/drawing/2014/main" id="{F581B523-EEB0-4F7D-860E-31A1B25FCD51}"/>
              </a:ext>
            </a:extLst>
          </p:cNvPr>
          <p:cNvSpPr>
            <a:spLocks noGrp="1"/>
          </p:cNvSpPr>
          <p:nvPr>
            <p:ph type="title"/>
          </p:nvPr>
        </p:nvSpPr>
        <p:spPr/>
        <p:txBody>
          <a:bodyPr/>
          <a:lstStyle/>
          <a:p>
            <a:r>
              <a:rPr lang="en-US" dirty="0"/>
              <a:t>Major Learning</a:t>
            </a:r>
          </a:p>
        </p:txBody>
      </p:sp>
    </p:spTree>
    <p:extLst>
      <p:ext uri="{BB962C8B-B14F-4D97-AF65-F5344CB8AC3E}">
        <p14:creationId xmlns:p14="http://schemas.microsoft.com/office/powerpoint/2010/main" val="34266341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624E42E-8B9F-4712-9177-AA1D5C601BB3}"/>
              </a:ext>
            </a:extLst>
          </p:cNvPr>
          <p:cNvSpPr>
            <a:spLocks noGrp="1"/>
          </p:cNvSpPr>
          <p:nvPr>
            <p:ph idx="1"/>
          </p:nvPr>
        </p:nvSpPr>
        <p:spPr/>
        <p:txBody>
          <a:bodyPr/>
          <a:lstStyle/>
          <a:p>
            <a:pPr lvl="0"/>
            <a:r>
              <a:rPr lang="en-US" sz="1000" dirty="0"/>
              <a:t>Lee, Gil Jae, and José AB Fortes. "Hadoop Performance Self-Tuning Using a Fuzzy-Prediction Approach." </a:t>
            </a:r>
            <a:r>
              <a:rPr lang="en-US" sz="1000" i="1" dirty="0"/>
              <a:t>Autonomic Computing (ICAC), 2016 IEEE International Conference on</a:t>
            </a:r>
            <a:r>
              <a:rPr lang="en-US" sz="1000" dirty="0"/>
              <a:t>. IEEE, 2016.</a:t>
            </a:r>
          </a:p>
          <a:p>
            <a:pPr lvl="0"/>
            <a:r>
              <a:rPr lang="en-US" sz="1000" dirty="0"/>
              <a:t> Lee, Gil Jae, and José AB Fortes. "Hierarchical Self-Tuning of Concurrency and Resource Units in Data-Analytics Frameworks." </a:t>
            </a:r>
            <a:r>
              <a:rPr lang="en-US" sz="1000" i="1" dirty="0"/>
              <a:t>Autonomic Computing (ICAC), 2017 IEEE International Conference on</a:t>
            </a:r>
            <a:r>
              <a:rPr lang="en-US" sz="1000" dirty="0"/>
              <a:t>. IEEE, 2017.</a:t>
            </a:r>
          </a:p>
          <a:p>
            <a:pPr lvl="0"/>
            <a:r>
              <a:rPr lang="en-US" sz="1000" dirty="0"/>
              <a:t> Kc, Kamal, and Vincent W. Freeh. "Dynamically controlling node-level parallelism in Hadoop." Cloud Computing (CLOUD), 2015 IEEE 8th International Conference on. IEEE, 2015.</a:t>
            </a:r>
          </a:p>
          <a:p>
            <a:pPr lvl="0"/>
            <a:r>
              <a:rPr lang="en-US" sz="1000" u="sng" dirty="0">
                <a:hlinkClick r:id="rId2"/>
              </a:rPr>
              <a:t>https://hadoop.apache.org/docs/stable/hadoop-yarn/hadoop-yarn-site/YarnCommands.html</a:t>
            </a:r>
            <a:endParaRPr lang="en-US" sz="1000" dirty="0"/>
          </a:p>
          <a:p>
            <a:pPr lvl="0"/>
            <a:r>
              <a:rPr lang="en-US" sz="1000" dirty="0" err="1"/>
              <a:t>Vavilapalli</a:t>
            </a:r>
            <a:r>
              <a:rPr lang="en-US" sz="1000" dirty="0"/>
              <a:t>, Vinod Kumar, et al. "Apache </a:t>
            </a:r>
            <a:r>
              <a:rPr lang="en-US" sz="1000" dirty="0" err="1"/>
              <a:t>hadoop</a:t>
            </a:r>
            <a:r>
              <a:rPr lang="en-US" sz="1000" dirty="0"/>
              <a:t> yarn: Yet another resource negotiator." Proceedings of the 4th annual Symposium on Cloud Computing. ACM, 2013.</a:t>
            </a:r>
          </a:p>
          <a:p>
            <a:pPr lvl="0"/>
            <a:r>
              <a:rPr lang="en-US" sz="1000" dirty="0"/>
              <a:t>https://docs.python.org/2/library/xml.etree.elementtree.html</a:t>
            </a:r>
          </a:p>
          <a:p>
            <a:endParaRPr lang="en-US" sz="1000" dirty="0"/>
          </a:p>
        </p:txBody>
      </p:sp>
      <p:sp>
        <p:nvSpPr>
          <p:cNvPr id="3" name="Title 2">
            <a:extLst>
              <a:ext uri="{FF2B5EF4-FFF2-40B4-BE49-F238E27FC236}">
                <a16:creationId xmlns:a16="http://schemas.microsoft.com/office/drawing/2014/main" id="{F92ABF12-8A38-4D29-A791-617B3E528ED3}"/>
              </a:ext>
            </a:extLst>
          </p:cNvPr>
          <p:cNvSpPr>
            <a:spLocks noGrp="1"/>
          </p:cNvSpPr>
          <p:nvPr>
            <p:ph type="title"/>
          </p:nvPr>
        </p:nvSpPr>
        <p:spPr/>
        <p:txBody>
          <a:bodyPr/>
          <a:lstStyle/>
          <a:p>
            <a:r>
              <a:rPr lang="en-US" dirty="0"/>
              <a:t>References</a:t>
            </a:r>
          </a:p>
        </p:txBody>
      </p:sp>
    </p:spTree>
    <p:extLst>
      <p:ext uri="{BB962C8B-B14F-4D97-AF65-F5344CB8AC3E}">
        <p14:creationId xmlns:p14="http://schemas.microsoft.com/office/powerpoint/2010/main" val="25763973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EF0DAAC-A39F-4C0C-90C5-00EEE6590625}"/>
              </a:ext>
            </a:extLst>
          </p:cNvPr>
          <p:cNvSpPr>
            <a:spLocks noGrp="1"/>
          </p:cNvSpPr>
          <p:nvPr>
            <p:ph idx="1"/>
          </p:nvPr>
        </p:nvSpPr>
        <p:spPr>
          <a:xfrm>
            <a:off x="289955" y="855023"/>
            <a:ext cx="8307779" cy="3976525"/>
          </a:xfrm>
        </p:spPr>
        <p:txBody>
          <a:bodyPr/>
          <a:lstStyle/>
          <a:p>
            <a:r>
              <a:rPr lang="en-US" cap="small" dirty="0"/>
              <a:t>Acknowledgment</a:t>
            </a:r>
          </a:p>
          <a:p>
            <a:pPr marL="228600" lvl="1" indent="0" algn="just">
              <a:buNone/>
            </a:pPr>
            <a:r>
              <a:rPr lang="en-US" sz="1400" dirty="0"/>
              <a:t>I would like to sincerely thank Dr. Jose Fortes for allowing me to work on this project that has given me profound insight into software defined control system and also enhanced my scripting skills. I would also like to thank the TA </a:t>
            </a:r>
            <a:r>
              <a:rPr lang="en-US" sz="1400" dirty="0" err="1"/>
              <a:t>Giljae</a:t>
            </a:r>
            <a:r>
              <a:rPr lang="en-US" sz="1400" dirty="0"/>
              <a:t> Lee for his endless support throughout the project.</a:t>
            </a:r>
            <a:endParaRPr lang="en-US" sz="3200" dirty="0"/>
          </a:p>
          <a:p>
            <a:pPr marL="0" indent="0" algn="ctr">
              <a:buNone/>
            </a:pPr>
            <a:r>
              <a:rPr lang="en-US" sz="3200" dirty="0"/>
              <a:t>Demo</a:t>
            </a:r>
          </a:p>
          <a:p>
            <a:pPr marL="0" indent="0" algn="ctr">
              <a:buNone/>
            </a:pPr>
            <a:r>
              <a:rPr lang="en-US" sz="3200" dirty="0"/>
              <a:t>Questions?</a:t>
            </a:r>
          </a:p>
          <a:p>
            <a:pPr marL="0" indent="0" algn="ctr">
              <a:buNone/>
            </a:pPr>
            <a:r>
              <a:rPr lang="en-US" sz="3200" dirty="0"/>
              <a:t>Feedback</a:t>
            </a:r>
          </a:p>
          <a:p>
            <a:pPr marL="0" indent="0">
              <a:buNone/>
            </a:pPr>
            <a:endParaRPr lang="en-US" dirty="0"/>
          </a:p>
          <a:p>
            <a:pPr marL="0" indent="0" algn="ctr">
              <a:buNone/>
            </a:pPr>
            <a:endParaRPr lang="en-US" sz="2800" dirty="0"/>
          </a:p>
          <a:p>
            <a:pPr algn="ctr"/>
            <a:endParaRPr lang="en-US" sz="3200" dirty="0"/>
          </a:p>
        </p:txBody>
      </p:sp>
    </p:spTree>
    <p:extLst>
      <p:ext uri="{BB962C8B-B14F-4D97-AF65-F5344CB8AC3E}">
        <p14:creationId xmlns:p14="http://schemas.microsoft.com/office/powerpoint/2010/main" val="25813692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BCA4EEB-D058-4D85-B605-C367352DA96E}"/>
              </a:ext>
            </a:extLst>
          </p:cNvPr>
          <p:cNvSpPr>
            <a:spLocks noGrp="1"/>
          </p:cNvSpPr>
          <p:nvPr>
            <p:ph idx="1"/>
          </p:nvPr>
        </p:nvSpPr>
        <p:spPr>
          <a:xfrm>
            <a:off x="289956" y="1722826"/>
            <a:ext cx="2762002" cy="3108722"/>
          </a:xfrm>
        </p:spPr>
        <p:txBody>
          <a:bodyPr/>
          <a:lstStyle/>
          <a:p>
            <a:r>
              <a:rPr lang="en-US" dirty="0"/>
              <a:t>Resource Manager</a:t>
            </a:r>
          </a:p>
          <a:p>
            <a:pPr lvl="1"/>
            <a:r>
              <a:rPr lang="en-US" dirty="0"/>
              <a:t>Application Manager</a:t>
            </a:r>
          </a:p>
          <a:p>
            <a:pPr lvl="1"/>
            <a:r>
              <a:rPr lang="en-US" dirty="0"/>
              <a:t>Capacity-scheduler</a:t>
            </a:r>
          </a:p>
          <a:p>
            <a:r>
              <a:rPr lang="en-US" dirty="0"/>
              <a:t>Application Master</a:t>
            </a:r>
          </a:p>
          <a:p>
            <a:r>
              <a:rPr lang="en-US" dirty="0" err="1"/>
              <a:t>YarnChild</a:t>
            </a:r>
            <a:endParaRPr lang="en-US" dirty="0"/>
          </a:p>
        </p:txBody>
      </p:sp>
      <p:sp>
        <p:nvSpPr>
          <p:cNvPr id="3" name="Title 2">
            <a:extLst>
              <a:ext uri="{FF2B5EF4-FFF2-40B4-BE49-F238E27FC236}">
                <a16:creationId xmlns:a16="http://schemas.microsoft.com/office/drawing/2014/main" id="{68C173C6-AAD2-4FB0-BD75-0E7FE5894627}"/>
              </a:ext>
            </a:extLst>
          </p:cNvPr>
          <p:cNvSpPr>
            <a:spLocks noGrp="1"/>
          </p:cNvSpPr>
          <p:nvPr>
            <p:ph type="title"/>
          </p:nvPr>
        </p:nvSpPr>
        <p:spPr/>
        <p:txBody>
          <a:bodyPr/>
          <a:lstStyle/>
          <a:p>
            <a:r>
              <a:rPr lang="en-US" dirty="0"/>
              <a:t>Background</a:t>
            </a:r>
          </a:p>
        </p:txBody>
      </p:sp>
      <p:pic>
        <p:nvPicPr>
          <p:cNvPr id="2051" name="Picture 3">
            <a:extLst>
              <a:ext uri="{FF2B5EF4-FFF2-40B4-BE49-F238E27FC236}">
                <a16:creationId xmlns:a16="http://schemas.microsoft.com/office/drawing/2014/main" id="{FD3540A2-A876-4CBE-BA5E-DEEE3CF06E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84469" y="1130939"/>
            <a:ext cx="5018314" cy="37006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C10F3023-2A1A-4DA4-9D32-97D8FE5C698B}"/>
              </a:ext>
            </a:extLst>
          </p:cNvPr>
          <p:cNvSpPr/>
          <p:nvPr/>
        </p:nvSpPr>
        <p:spPr>
          <a:xfrm>
            <a:off x="4572000" y="4831548"/>
            <a:ext cx="4572000" cy="243593"/>
          </a:xfrm>
          <a:prstGeom prst="rect">
            <a:avLst/>
          </a:prstGeom>
        </p:spPr>
        <p:txBody>
          <a:bodyPr>
            <a:spAutoFit/>
          </a:bodyPr>
          <a:lstStyle/>
          <a:p>
            <a:pPr marL="0" marR="0" indent="128270" algn="just">
              <a:lnSpc>
                <a:spcPct val="105000"/>
              </a:lnSpc>
              <a:spcBef>
                <a:spcPts val="0"/>
              </a:spcBef>
              <a:spcAft>
                <a:spcPts val="0"/>
              </a:spcAft>
            </a:pPr>
            <a:r>
              <a:rPr lang="en-US" sz="1000" b="1" i="1" dirty="0">
                <a:latin typeface="Times New Roman" panose="02020603050405020304" pitchFamily="18" charset="0"/>
                <a:ea typeface="Times New Roman" panose="02020603050405020304" pitchFamily="18" charset="0"/>
              </a:rPr>
              <a:t>(Courtesy:  Lecture Slides EEL6871 – Dr. Jose Fortes)</a:t>
            </a:r>
            <a:endParaRPr lang="en-US" sz="1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780469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76E754-97D8-4BB0-BCC8-E9950D2075B8}"/>
              </a:ext>
            </a:extLst>
          </p:cNvPr>
          <p:cNvSpPr>
            <a:spLocks noGrp="1"/>
          </p:cNvSpPr>
          <p:nvPr>
            <p:ph idx="1"/>
          </p:nvPr>
        </p:nvSpPr>
        <p:spPr>
          <a:xfrm>
            <a:off x="289955" y="1722826"/>
            <a:ext cx="8379911" cy="3108722"/>
          </a:xfrm>
        </p:spPr>
        <p:txBody>
          <a:bodyPr/>
          <a:lstStyle/>
          <a:p>
            <a:r>
              <a:rPr lang="en-US" dirty="0"/>
              <a:t>Defined two </a:t>
            </a:r>
            <a:r>
              <a:rPr lang="en-US" dirty="0" err="1"/>
              <a:t>tuneable</a:t>
            </a:r>
            <a:r>
              <a:rPr lang="en-US" dirty="0"/>
              <a:t> parameters as control inputs for the system</a:t>
            </a:r>
          </a:p>
          <a:p>
            <a:pPr lvl="1"/>
            <a:r>
              <a:rPr lang="en-US" dirty="0" err="1"/>
              <a:t>MaxJobs</a:t>
            </a:r>
            <a:r>
              <a:rPr lang="en-US" dirty="0"/>
              <a:t>: Total Number of MR jobs taken up by scheduler to run on cluster Changed by yarn APIs</a:t>
            </a:r>
          </a:p>
          <a:p>
            <a:pPr lvl="1"/>
            <a:r>
              <a:rPr lang="en-US" dirty="0" err="1"/>
              <a:t>MaxContainers</a:t>
            </a:r>
            <a:r>
              <a:rPr lang="en-US" dirty="0"/>
              <a:t>: Number of computing resource units on Slave nodes (Indirectly = AMRP) Changed by yarn APIs</a:t>
            </a:r>
          </a:p>
        </p:txBody>
      </p:sp>
      <p:sp>
        <p:nvSpPr>
          <p:cNvPr id="3" name="Title 2">
            <a:extLst>
              <a:ext uri="{FF2B5EF4-FFF2-40B4-BE49-F238E27FC236}">
                <a16:creationId xmlns:a16="http://schemas.microsoft.com/office/drawing/2014/main" id="{01CCC7E5-F44E-49A8-A93D-78F0E5FF6AC7}"/>
              </a:ext>
            </a:extLst>
          </p:cNvPr>
          <p:cNvSpPr>
            <a:spLocks noGrp="1"/>
          </p:cNvSpPr>
          <p:nvPr>
            <p:ph type="title"/>
          </p:nvPr>
        </p:nvSpPr>
        <p:spPr/>
        <p:txBody>
          <a:bodyPr/>
          <a:lstStyle/>
          <a:p>
            <a:r>
              <a:rPr lang="en-US" dirty="0"/>
              <a:t>Approach</a:t>
            </a:r>
          </a:p>
        </p:txBody>
      </p:sp>
      <p:pic>
        <p:nvPicPr>
          <p:cNvPr id="7" name="Picture 6">
            <a:extLst>
              <a:ext uri="{FF2B5EF4-FFF2-40B4-BE49-F238E27FC236}">
                <a16:creationId xmlns:a16="http://schemas.microsoft.com/office/drawing/2014/main" id="{F90E6A9A-C202-4952-9F7F-8A50427D63DF}"/>
              </a:ext>
            </a:extLst>
          </p:cNvPr>
          <p:cNvPicPr>
            <a:picLocks noChangeAspect="1"/>
          </p:cNvPicPr>
          <p:nvPr/>
        </p:nvPicPr>
        <p:blipFill>
          <a:blip r:embed="rId2"/>
          <a:stretch>
            <a:fillRect/>
          </a:stretch>
        </p:blipFill>
        <p:spPr>
          <a:xfrm>
            <a:off x="2864732" y="3475300"/>
            <a:ext cx="3870090" cy="1356248"/>
          </a:xfrm>
          <a:prstGeom prst="rect">
            <a:avLst/>
          </a:prstGeom>
        </p:spPr>
      </p:pic>
    </p:spTree>
    <p:extLst>
      <p:ext uri="{BB962C8B-B14F-4D97-AF65-F5344CB8AC3E}">
        <p14:creationId xmlns:p14="http://schemas.microsoft.com/office/powerpoint/2010/main" val="959945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486E7F6-7276-4446-96E7-42C76FF2BE59}"/>
              </a:ext>
            </a:extLst>
          </p:cNvPr>
          <p:cNvSpPr>
            <a:spLocks noGrp="1"/>
          </p:cNvSpPr>
          <p:nvPr>
            <p:ph idx="1"/>
          </p:nvPr>
        </p:nvSpPr>
        <p:spPr/>
        <p:txBody>
          <a:bodyPr/>
          <a:lstStyle/>
          <a:p>
            <a:r>
              <a:rPr lang="en-US" dirty="0"/>
              <a:t>Resources include CPU, IO(Disk r/w, Network B/w), Memory </a:t>
            </a:r>
          </a:p>
          <a:p>
            <a:pPr lvl="1"/>
            <a:r>
              <a:rPr lang="en-US" dirty="0"/>
              <a:t>Depending on nature of job, monitoring and controlling one of the above resource can increase efficiency of another or vice versa</a:t>
            </a:r>
          </a:p>
          <a:p>
            <a:pPr lvl="1"/>
            <a:r>
              <a:rPr lang="en-US" dirty="0"/>
              <a:t>This implementation only considers CPU utilization as control metric</a:t>
            </a:r>
          </a:p>
          <a:p>
            <a:r>
              <a:rPr lang="en-US" dirty="0"/>
              <a:t>By controlling </a:t>
            </a:r>
            <a:r>
              <a:rPr lang="en-US" dirty="0" err="1"/>
              <a:t>MaxContainers</a:t>
            </a:r>
            <a:r>
              <a:rPr lang="en-US" dirty="0"/>
              <a:t> on each slave node we can control the resources occupied by MR job running on that slave node</a:t>
            </a:r>
          </a:p>
          <a:p>
            <a:r>
              <a:rPr lang="en-US" dirty="0"/>
              <a:t>By controlling </a:t>
            </a:r>
            <a:r>
              <a:rPr lang="en-US" dirty="0" err="1"/>
              <a:t>MaxJobs</a:t>
            </a:r>
            <a:r>
              <a:rPr lang="en-US" dirty="0"/>
              <a:t> on master node we can control the overall resources occupied on the cluster</a:t>
            </a:r>
          </a:p>
        </p:txBody>
      </p:sp>
      <p:sp>
        <p:nvSpPr>
          <p:cNvPr id="3" name="Title 2">
            <a:extLst>
              <a:ext uri="{FF2B5EF4-FFF2-40B4-BE49-F238E27FC236}">
                <a16:creationId xmlns:a16="http://schemas.microsoft.com/office/drawing/2014/main" id="{1F8E40A3-015E-4997-B226-2E30A4BA9DA8}"/>
              </a:ext>
            </a:extLst>
          </p:cNvPr>
          <p:cNvSpPr>
            <a:spLocks noGrp="1"/>
          </p:cNvSpPr>
          <p:nvPr>
            <p:ph type="title"/>
          </p:nvPr>
        </p:nvSpPr>
        <p:spPr/>
        <p:txBody>
          <a:bodyPr/>
          <a:lstStyle/>
          <a:p>
            <a:r>
              <a:rPr lang="en-US" dirty="0"/>
              <a:t>Approach – </a:t>
            </a:r>
            <a:r>
              <a:rPr lang="en-US" sz="2800" i="1" dirty="0"/>
              <a:t>Resource Utilization Control</a:t>
            </a:r>
            <a:r>
              <a:rPr lang="en-US" dirty="0"/>
              <a:t>	</a:t>
            </a:r>
          </a:p>
        </p:txBody>
      </p:sp>
    </p:spTree>
    <p:extLst>
      <p:ext uri="{BB962C8B-B14F-4D97-AF65-F5344CB8AC3E}">
        <p14:creationId xmlns:p14="http://schemas.microsoft.com/office/powerpoint/2010/main" val="1535256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753A2DC-5FD7-47E4-A674-98193E6E544A}"/>
              </a:ext>
            </a:extLst>
          </p:cNvPr>
          <p:cNvSpPr>
            <a:spLocks noGrp="1"/>
          </p:cNvSpPr>
          <p:nvPr>
            <p:ph idx="1"/>
          </p:nvPr>
        </p:nvSpPr>
        <p:spPr>
          <a:xfrm>
            <a:off x="289956" y="1705893"/>
            <a:ext cx="8564088" cy="3108722"/>
          </a:xfrm>
        </p:spPr>
        <p:txBody>
          <a:bodyPr/>
          <a:lstStyle/>
          <a:p>
            <a:pPr algn="just"/>
            <a:r>
              <a:rPr lang="en-US" dirty="0"/>
              <a:t>Local Monitor: A shell script that collects [</a:t>
            </a:r>
            <a:r>
              <a:rPr lang="en-US" sz="1000" i="1" dirty="0" err="1"/>
              <a:t>NodeInfo</a:t>
            </a:r>
            <a:r>
              <a:rPr lang="en-US" sz="1000" i="1" dirty="0"/>
              <a:t>:, CPU usage, number of context switches, %Memory used, max. device utilization </a:t>
            </a:r>
            <a:r>
              <a:rPr lang="en-US" sz="1000" dirty="0"/>
              <a:t>|  </a:t>
            </a:r>
            <a:r>
              <a:rPr lang="en-US" sz="1000" i="1" dirty="0" err="1"/>
              <a:t>TaskInfo</a:t>
            </a:r>
            <a:r>
              <a:rPr lang="en-US" sz="1000" i="1" dirty="0"/>
              <a:t>: CPU usage (%) by MR tasks, memory usage (%) by MR tasks, number of containers used by tasks, number of AMs, number of </a:t>
            </a:r>
            <a:r>
              <a:rPr lang="en-US" sz="1000" i="1" dirty="0" err="1"/>
              <a:t>YarnChild</a:t>
            </a:r>
            <a:r>
              <a:rPr lang="en-US" dirty="0"/>
              <a:t>] on each node every 1 second and writes to local logfile </a:t>
            </a:r>
          </a:p>
          <a:p>
            <a:pPr algn="just"/>
            <a:r>
              <a:rPr lang="en-US" dirty="0"/>
              <a:t>Global Monitor: A shell script that collects data from local monitors and aggregates CPU utilization of entire cluster</a:t>
            </a:r>
          </a:p>
          <a:p>
            <a:pPr algn="just"/>
            <a:r>
              <a:rPr lang="en-US" dirty="0"/>
              <a:t>Local Controller: Python Script takes data from local logfile and controls </a:t>
            </a:r>
            <a:r>
              <a:rPr lang="en-US" dirty="0" err="1"/>
              <a:t>MaxContainers</a:t>
            </a:r>
            <a:r>
              <a:rPr lang="en-US" dirty="0"/>
              <a:t> based on %CPU utilization threshold defined in program</a:t>
            </a:r>
          </a:p>
          <a:p>
            <a:pPr marL="228600" lvl="1" indent="0">
              <a:buNone/>
            </a:pPr>
            <a:r>
              <a:rPr lang="en-US" i="1" dirty="0"/>
              <a:t>$yarn </a:t>
            </a:r>
            <a:r>
              <a:rPr lang="en-US" i="1" dirty="0" err="1"/>
              <a:t>rmadmin</a:t>
            </a:r>
            <a:r>
              <a:rPr lang="en-US" i="1" dirty="0"/>
              <a:t> -</a:t>
            </a:r>
            <a:r>
              <a:rPr lang="en-US" i="1" dirty="0" err="1"/>
              <a:t>updateNodeResource</a:t>
            </a:r>
            <a:r>
              <a:rPr lang="en-US" i="1" dirty="0"/>
              <a:t> &lt;</a:t>
            </a:r>
            <a:r>
              <a:rPr lang="en-US" i="1" dirty="0" err="1"/>
              <a:t>NodeID</a:t>
            </a:r>
            <a:r>
              <a:rPr lang="en-US" i="1" dirty="0"/>
              <a:t>&gt; &lt;Memory&gt; &lt;</a:t>
            </a:r>
            <a:r>
              <a:rPr lang="en-US" i="1" dirty="0" err="1"/>
              <a:t>vcores</a:t>
            </a:r>
            <a:r>
              <a:rPr lang="en-US" i="1" dirty="0"/>
              <a:t>&gt; </a:t>
            </a:r>
          </a:p>
          <a:p>
            <a:pPr marL="228600" lvl="1" indent="0">
              <a:buNone/>
            </a:pPr>
            <a:r>
              <a:rPr lang="en-US" dirty="0"/>
              <a:t> WAS USED to update </a:t>
            </a:r>
            <a:r>
              <a:rPr lang="en-US" dirty="0" err="1"/>
              <a:t>MaxContainers</a:t>
            </a:r>
            <a:r>
              <a:rPr lang="en-US" dirty="0"/>
              <a:t> and </a:t>
            </a:r>
            <a:r>
              <a:rPr lang="en-US" i="1" dirty="0"/>
              <a:t>$yarn node -list  to obtain Node IDs</a:t>
            </a:r>
            <a:endParaRPr lang="en-US" dirty="0"/>
          </a:p>
          <a:p>
            <a:pPr lvl="1" algn="just"/>
            <a:endParaRPr lang="en-US" dirty="0"/>
          </a:p>
        </p:txBody>
      </p:sp>
      <p:sp>
        <p:nvSpPr>
          <p:cNvPr id="3" name="Title 2">
            <a:extLst>
              <a:ext uri="{FF2B5EF4-FFF2-40B4-BE49-F238E27FC236}">
                <a16:creationId xmlns:a16="http://schemas.microsoft.com/office/drawing/2014/main" id="{C32A4C4E-C9D2-422E-BCD9-168004867B61}"/>
              </a:ext>
            </a:extLst>
          </p:cNvPr>
          <p:cNvSpPr>
            <a:spLocks noGrp="1"/>
          </p:cNvSpPr>
          <p:nvPr>
            <p:ph type="title"/>
          </p:nvPr>
        </p:nvSpPr>
        <p:spPr/>
        <p:txBody>
          <a:bodyPr/>
          <a:lstStyle/>
          <a:p>
            <a:r>
              <a:rPr lang="en-US" dirty="0"/>
              <a:t>Components</a:t>
            </a:r>
          </a:p>
        </p:txBody>
      </p:sp>
    </p:spTree>
    <p:extLst>
      <p:ext uri="{BB962C8B-B14F-4D97-AF65-F5344CB8AC3E}">
        <p14:creationId xmlns:p14="http://schemas.microsoft.com/office/powerpoint/2010/main" val="21331998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809F30-2F68-49D8-B2EA-9C779AC63CF1}"/>
              </a:ext>
            </a:extLst>
          </p:cNvPr>
          <p:cNvSpPr>
            <a:spLocks noGrp="1"/>
          </p:cNvSpPr>
          <p:nvPr>
            <p:ph idx="1"/>
          </p:nvPr>
        </p:nvSpPr>
        <p:spPr>
          <a:xfrm>
            <a:off x="289956" y="1722826"/>
            <a:ext cx="8295904" cy="3108722"/>
          </a:xfrm>
        </p:spPr>
        <p:txBody>
          <a:bodyPr/>
          <a:lstStyle/>
          <a:p>
            <a:pPr algn="just"/>
            <a:r>
              <a:rPr lang="en-US" dirty="0"/>
              <a:t>Global Controller: Python script computes aggregate cluster CPU utilization and controls </a:t>
            </a:r>
            <a:r>
              <a:rPr lang="en-US" dirty="0" err="1"/>
              <a:t>MaxJobs</a:t>
            </a:r>
            <a:r>
              <a:rPr lang="en-US" dirty="0"/>
              <a:t> by changing AMRP value in capacity scheduler in runtime. </a:t>
            </a:r>
          </a:p>
          <a:p>
            <a:pPr algn="just"/>
            <a:r>
              <a:rPr lang="en-US" dirty="0"/>
              <a:t>Used </a:t>
            </a:r>
            <a:r>
              <a:rPr lang="en-US" dirty="0" err="1"/>
              <a:t>ElementTree</a:t>
            </a:r>
            <a:r>
              <a:rPr lang="en-US" dirty="0"/>
              <a:t> API to change the value of AMRP in capacity-scheduler.xml [6]. </a:t>
            </a:r>
          </a:p>
          <a:p>
            <a:pPr algn="just"/>
            <a:r>
              <a:rPr lang="en-US" dirty="0"/>
              <a:t>After every update in xml file, used the command </a:t>
            </a:r>
            <a:r>
              <a:rPr lang="en-US" dirty="0" err="1"/>
              <a:t>refreshQueues</a:t>
            </a:r>
            <a:r>
              <a:rPr lang="en-US" dirty="0"/>
              <a:t> to update the value in Hadoop Daemon[2]</a:t>
            </a:r>
          </a:p>
          <a:p>
            <a:pPr marL="228600" lvl="1" indent="0">
              <a:buNone/>
            </a:pPr>
            <a:endParaRPr lang="en-US" dirty="0"/>
          </a:p>
        </p:txBody>
      </p:sp>
      <p:sp>
        <p:nvSpPr>
          <p:cNvPr id="3" name="Title 2">
            <a:extLst>
              <a:ext uri="{FF2B5EF4-FFF2-40B4-BE49-F238E27FC236}">
                <a16:creationId xmlns:a16="http://schemas.microsoft.com/office/drawing/2014/main" id="{41EFB60F-61B9-44B8-9023-91CD6E0ECE6C}"/>
              </a:ext>
            </a:extLst>
          </p:cNvPr>
          <p:cNvSpPr>
            <a:spLocks noGrp="1"/>
          </p:cNvSpPr>
          <p:nvPr>
            <p:ph type="title"/>
          </p:nvPr>
        </p:nvSpPr>
        <p:spPr/>
        <p:txBody>
          <a:bodyPr/>
          <a:lstStyle/>
          <a:p>
            <a:r>
              <a:rPr lang="en-US" dirty="0"/>
              <a:t>Components</a:t>
            </a:r>
            <a:br>
              <a:rPr lang="en-US" dirty="0"/>
            </a:br>
            <a:endParaRPr lang="en-US" dirty="0"/>
          </a:p>
        </p:txBody>
      </p:sp>
    </p:spTree>
    <p:extLst>
      <p:ext uri="{BB962C8B-B14F-4D97-AF65-F5344CB8AC3E}">
        <p14:creationId xmlns:p14="http://schemas.microsoft.com/office/powerpoint/2010/main" val="3978538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7264EDF-C7C4-4C5C-9654-E9C15F486C69}"/>
              </a:ext>
            </a:extLst>
          </p:cNvPr>
          <p:cNvSpPr>
            <a:spLocks noGrp="1"/>
          </p:cNvSpPr>
          <p:nvPr>
            <p:ph idx="1"/>
          </p:nvPr>
        </p:nvSpPr>
        <p:spPr>
          <a:xfrm>
            <a:off x="289955" y="1722826"/>
            <a:ext cx="4424799" cy="3108722"/>
          </a:xfrm>
        </p:spPr>
        <p:txBody>
          <a:bodyPr/>
          <a:lstStyle/>
          <a:p>
            <a:pPr algn="just"/>
            <a:r>
              <a:rPr lang="en-US" dirty="0"/>
              <a:t>In context of a MAPE Controller design following analogies can be established:</a:t>
            </a:r>
          </a:p>
          <a:p>
            <a:pPr lvl="1" algn="just"/>
            <a:r>
              <a:rPr lang="en-US" dirty="0"/>
              <a:t>Monitors/ Logfiles:  </a:t>
            </a:r>
            <a:r>
              <a:rPr lang="en-US" b="1" dirty="0"/>
              <a:t>Monitoring</a:t>
            </a:r>
          </a:p>
          <a:p>
            <a:pPr lvl="1" algn="just"/>
            <a:r>
              <a:rPr lang="en-US" dirty="0"/>
              <a:t>Controllers:  </a:t>
            </a:r>
            <a:r>
              <a:rPr lang="en-US" b="1" dirty="0"/>
              <a:t>Analyze and Plan</a:t>
            </a:r>
          </a:p>
          <a:p>
            <a:pPr lvl="1" algn="just"/>
            <a:r>
              <a:rPr lang="en-US" dirty="0"/>
              <a:t>Yarn and </a:t>
            </a:r>
            <a:r>
              <a:rPr lang="en-US" dirty="0" err="1"/>
              <a:t>Etree</a:t>
            </a:r>
            <a:r>
              <a:rPr lang="en-US" dirty="0"/>
              <a:t> APIs:  </a:t>
            </a:r>
            <a:r>
              <a:rPr lang="en-US" b="1" dirty="0"/>
              <a:t>Execute</a:t>
            </a:r>
          </a:p>
          <a:p>
            <a:endParaRPr lang="en-US" dirty="0"/>
          </a:p>
        </p:txBody>
      </p:sp>
      <p:sp>
        <p:nvSpPr>
          <p:cNvPr id="3" name="Title 2">
            <a:extLst>
              <a:ext uri="{FF2B5EF4-FFF2-40B4-BE49-F238E27FC236}">
                <a16:creationId xmlns:a16="http://schemas.microsoft.com/office/drawing/2014/main" id="{2137763A-29AE-4700-8E04-ACBED9FC3B3E}"/>
              </a:ext>
            </a:extLst>
          </p:cNvPr>
          <p:cNvSpPr>
            <a:spLocks noGrp="1"/>
          </p:cNvSpPr>
          <p:nvPr>
            <p:ph type="title"/>
          </p:nvPr>
        </p:nvSpPr>
        <p:spPr/>
        <p:txBody>
          <a:bodyPr/>
          <a:lstStyle/>
          <a:p>
            <a:r>
              <a:rPr lang="en-US" dirty="0"/>
              <a:t>Components </a:t>
            </a:r>
          </a:p>
        </p:txBody>
      </p:sp>
      <p:pic>
        <p:nvPicPr>
          <p:cNvPr id="4" name="Picture 3">
            <a:extLst>
              <a:ext uri="{FF2B5EF4-FFF2-40B4-BE49-F238E27FC236}">
                <a16:creationId xmlns:a16="http://schemas.microsoft.com/office/drawing/2014/main" id="{CC045E47-B917-4189-9AB1-933EFCD97479}"/>
              </a:ext>
            </a:extLst>
          </p:cNvPr>
          <p:cNvPicPr>
            <a:picLocks noChangeAspect="1"/>
          </p:cNvPicPr>
          <p:nvPr/>
        </p:nvPicPr>
        <p:blipFill>
          <a:blip r:embed="rId2"/>
          <a:stretch>
            <a:fillRect/>
          </a:stretch>
        </p:blipFill>
        <p:spPr>
          <a:xfrm>
            <a:off x="4714754" y="1775813"/>
            <a:ext cx="4139290" cy="3002748"/>
          </a:xfrm>
          <a:prstGeom prst="rect">
            <a:avLst/>
          </a:prstGeom>
        </p:spPr>
      </p:pic>
    </p:spTree>
    <p:extLst>
      <p:ext uri="{BB962C8B-B14F-4D97-AF65-F5344CB8AC3E}">
        <p14:creationId xmlns:p14="http://schemas.microsoft.com/office/powerpoint/2010/main" val="437022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77D48330-45D7-4566-BEF0-165B96A3CAD9}"/>
              </a:ext>
            </a:extLst>
          </p:cNvPr>
          <p:cNvPicPr>
            <a:picLocks noGrp="1" noChangeAspect="1"/>
          </p:cNvPicPr>
          <p:nvPr>
            <p:ph idx="1"/>
          </p:nvPr>
        </p:nvPicPr>
        <p:blipFill>
          <a:blip r:embed="rId2"/>
          <a:stretch>
            <a:fillRect/>
          </a:stretch>
        </p:blipFill>
        <p:spPr>
          <a:xfrm>
            <a:off x="2420856" y="1730862"/>
            <a:ext cx="4302288" cy="2868767"/>
          </a:xfrm>
          <a:prstGeom prst="rect">
            <a:avLst/>
          </a:prstGeom>
        </p:spPr>
      </p:pic>
      <p:sp>
        <p:nvSpPr>
          <p:cNvPr id="3" name="Title 2">
            <a:extLst>
              <a:ext uri="{FF2B5EF4-FFF2-40B4-BE49-F238E27FC236}">
                <a16:creationId xmlns:a16="http://schemas.microsoft.com/office/drawing/2014/main" id="{56F3ABA1-F7BB-4FC4-BBBE-52966853E3AE}"/>
              </a:ext>
            </a:extLst>
          </p:cNvPr>
          <p:cNvSpPr>
            <a:spLocks noGrp="1"/>
          </p:cNvSpPr>
          <p:nvPr>
            <p:ph type="title"/>
          </p:nvPr>
        </p:nvSpPr>
        <p:spPr/>
        <p:txBody>
          <a:bodyPr/>
          <a:lstStyle/>
          <a:p>
            <a:r>
              <a:rPr lang="en-US" dirty="0"/>
              <a:t>Controller Architecture</a:t>
            </a:r>
          </a:p>
        </p:txBody>
      </p:sp>
      <p:sp>
        <p:nvSpPr>
          <p:cNvPr id="5" name="Rectangle 4">
            <a:extLst>
              <a:ext uri="{FF2B5EF4-FFF2-40B4-BE49-F238E27FC236}">
                <a16:creationId xmlns:a16="http://schemas.microsoft.com/office/drawing/2014/main" id="{975E7158-68F8-43A1-B780-12D4DE43EFA3}"/>
              </a:ext>
            </a:extLst>
          </p:cNvPr>
          <p:cNvSpPr/>
          <p:nvPr/>
        </p:nvSpPr>
        <p:spPr>
          <a:xfrm>
            <a:off x="289956" y="4599629"/>
            <a:ext cx="8735511" cy="400110"/>
          </a:xfrm>
          <a:prstGeom prst="rect">
            <a:avLst/>
          </a:prstGeom>
        </p:spPr>
        <p:txBody>
          <a:bodyPr wrap="square">
            <a:spAutoFit/>
          </a:bodyPr>
          <a:lstStyle/>
          <a:p>
            <a:r>
              <a:rPr lang="en-US" sz="1000" dirty="0">
                <a:latin typeface="Times New Roman" panose="02020603050405020304" pitchFamily="18" charset="0"/>
                <a:ea typeface="Times New Roman" panose="02020603050405020304" pitchFamily="18" charset="0"/>
              </a:rPr>
              <a:t>Courtesy: Lee, Gil Jae, and José AB Fortes. "Hierarchical Self-Tuning of Concurrency and Resource Units in Data-Analytics Frameworks." </a:t>
            </a:r>
            <a:r>
              <a:rPr lang="en-US" sz="1000" i="1" dirty="0">
                <a:latin typeface="Times New Roman" panose="02020603050405020304" pitchFamily="18" charset="0"/>
                <a:ea typeface="Times New Roman" panose="02020603050405020304" pitchFamily="18" charset="0"/>
              </a:rPr>
              <a:t>Autonomic Computing (ICAC), 2017 IEEE International Conference on</a:t>
            </a:r>
            <a:r>
              <a:rPr lang="en-US" sz="1000" dirty="0">
                <a:latin typeface="Times New Roman" panose="02020603050405020304" pitchFamily="18" charset="0"/>
                <a:ea typeface="Times New Roman" panose="02020603050405020304" pitchFamily="18" charset="0"/>
              </a:rPr>
              <a:t>. IEEE, 2017.</a:t>
            </a:r>
            <a:endParaRPr lang="en-US" sz="1000" dirty="0"/>
          </a:p>
        </p:txBody>
      </p:sp>
    </p:spTree>
    <p:extLst>
      <p:ext uri="{BB962C8B-B14F-4D97-AF65-F5344CB8AC3E}">
        <p14:creationId xmlns:p14="http://schemas.microsoft.com/office/powerpoint/2010/main" val="1990535050"/>
      </p:ext>
    </p:extLst>
  </p:cSld>
  <p:clrMapOvr>
    <a:masterClrMapping/>
  </p:clrMapOvr>
</p:sld>
</file>

<file path=ppt/theme/theme1.xml><?xml version="1.0" encoding="utf-8"?>
<a:theme xmlns:a="http://schemas.openxmlformats.org/drawingml/2006/main" name="PNE Theme Slide Deck">
  <a:themeElements>
    <a:clrScheme name="Custom 7">
      <a:dk1>
        <a:sysClr val="windowText" lastClr="000000"/>
      </a:dk1>
      <a:lt1>
        <a:sysClr val="window" lastClr="FFFFFF"/>
      </a:lt1>
      <a:dk2>
        <a:srgbClr val="000C3E"/>
      </a:dk2>
      <a:lt2>
        <a:srgbClr val="6C9AC3"/>
      </a:lt2>
      <a:accent1>
        <a:srgbClr val="00529B"/>
      </a:accent1>
      <a:accent2>
        <a:srgbClr val="00529B"/>
      </a:accent2>
      <a:accent3>
        <a:srgbClr val="E17F35"/>
      </a:accent3>
      <a:accent4>
        <a:srgbClr val="FF462C"/>
      </a:accent4>
      <a:accent5>
        <a:srgbClr val="FF462C"/>
      </a:accent5>
      <a:accent6>
        <a:srgbClr val="6C9AC3"/>
      </a:accent6>
      <a:hlink>
        <a:srgbClr val="FF462C"/>
      </a:hlink>
      <a:folHlink>
        <a:srgbClr val="FF7F35"/>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7770</TotalTime>
  <Words>1255</Words>
  <Application>Microsoft Office PowerPoint</Application>
  <PresentationFormat>On-screen Show (16:9)</PresentationFormat>
  <Paragraphs>126</Paragraphs>
  <Slides>23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23</vt:i4>
      </vt:variant>
    </vt:vector>
  </HeadingPairs>
  <TitlesOfParts>
    <vt:vector size="34" baseType="lpstr">
      <vt:lpstr>ＭＳ Ｐゴシック</vt:lpstr>
      <vt:lpstr>ＭＳ Ｐゴシック</vt:lpstr>
      <vt:lpstr>Arial</vt:lpstr>
      <vt:lpstr>Calibri</vt:lpstr>
      <vt:lpstr>Cambria</vt:lpstr>
      <vt:lpstr>Courier New</vt:lpstr>
      <vt:lpstr>OCR A Extended</vt:lpstr>
      <vt:lpstr>Rockwell</vt:lpstr>
      <vt:lpstr>Times New Roman</vt:lpstr>
      <vt:lpstr>Wingdings</vt:lpstr>
      <vt:lpstr>PNE Theme Slide Deck</vt:lpstr>
      <vt:lpstr>Software Defined Concurrency Control for Hadoop  Rohan Naik</vt:lpstr>
      <vt:lpstr>Problem Statement</vt:lpstr>
      <vt:lpstr>Background</vt:lpstr>
      <vt:lpstr>Approach</vt:lpstr>
      <vt:lpstr>Approach – Resource Utilization Control </vt:lpstr>
      <vt:lpstr>Components</vt:lpstr>
      <vt:lpstr>Components </vt:lpstr>
      <vt:lpstr>Components </vt:lpstr>
      <vt:lpstr>Controller Architecture</vt:lpstr>
      <vt:lpstr>Control Logic – LOCAL   </vt:lpstr>
      <vt:lpstr>Control Logic - GLOBAL</vt:lpstr>
      <vt:lpstr>Experimental Setup - CLOUDLAB</vt:lpstr>
      <vt:lpstr>Local Monitor [NodeInfo: Timestamp, CPU usage (user+nice+system+steal), CPU (iowait), CPU (idle), number of context switches per second (CTSW), transactions per second (TPS), total memory of a node in KB, used memory in KB, used memory (%), size of the running queue, number of blocked tasks, max. device utilization, max. network interface utilization |  TaskInfo: Timestamp, CPU usage (%) by MR tasks, memory usage (%) by MR tasks, number of containers used by tasks, number of AMs, number of YarnChild]</vt:lpstr>
      <vt:lpstr>Local Controller</vt:lpstr>
      <vt:lpstr>Global Controller</vt:lpstr>
      <vt:lpstr>Results </vt:lpstr>
      <vt:lpstr>Areas of Improvement</vt:lpstr>
      <vt:lpstr>Areas of Improvement</vt:lpstr>
      <vt:lpstr>Conclusion</vt:lpstr>
      <vt:lpstr>Major Learning</vt:lpstr>
      <vt:lpstr>References</vt:lpstr>
      <vt:lpstr>PowerPoint Presentation</vt:lpstr>
      <vt:lpstr>PowerPoint Presentation</vt:lpstr>
    </vt:vector>
  </TitlesOfParts>
  <Company>UF College of Engineering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College Performance Data</dc:title>
  <dc:creator>Cocherell,Teresa D</dc:creator>
  <cp:lastModifiedBy>Rohan naik</cp:lastModifiedBy>
  <cp:revision>326</cp:revision>
  <cp:lastPrinted>2014-01-31T19:29:42Z</cp:lastPrinted>
  <dcterms:created xsi:type="dcterms:W3CDTF">2013-09-18T13:46:37Z</dcterms:created>
  <dcterms:modified xsi:type="dcterms:W3CDTF">2017-12-12T14:09:14Z</dcterms:modified>
</cp:coreProperties>
</file>